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8" r:id="rId2"/>
    <p:sldId id="256" r:id="rId3"/>
    <p:sldId id="257"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5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cs-CZ"/>
              <a:t>Kliknutím lze upravit styl.</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p>
            <a:fld id="{26367BDF-B428-4040-BE01-4CDA4A01646E}" type="datetimeFigureOut">
              <a:rPr lang="cs-CZ" smtClean="0"/>
              <a:t>04.04.2022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4C57052D-D860-4A22-8ECE-CBE8FF31F572}" type="slidenum">
              <a:rPr lang="cs-CZ" smtClean="0"/>
              <a:t>‹#›</a:t>
            </a:fld>
            <a:endParaRPr lang="cs-CZ"/>
          </a:p>
        </p:txBody>
      </p:sp>
    </p:spTree>
    <p:extLst>
      <p:ext uri="{BB962C8B-B14F-4D97-AF65-F5344CB8AC3E}">
        <p14:creationId xmlns:p14="http://schemas.microsoft.com/office/powerpoint/2010/main" val="2017153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ázev a popisek">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cs-CZ"/>
              <a:t>Kliknutím lze upravit styl.</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26367BDF-B428-4040-BE01-4CDA4A01646E}" type="datetimeFigureOut">
              <a:rPr lang="cs-CZ" smtClean="0"/>
              <a:t>04.04.2022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4C57052D-D860-4A22-8ECE-CBE8FF31F572}" type="slidenum">
              <a:rPr lang="cs-CZ" smtClean="0"/>
              <a:t>‹#›</a:t>
            </a:fld>
            <a:endParaRPr lang="cs-CZ"/>
          </a:p>
        </p:txBody>
      </p:sp>
    </p:spTree>
    <p:extLst>
      <p:ext uri="{BB962C8B-B14F-4D97-AF65-F5344CB8AC3E}">
        <p14:creationId xmlns:p14="http://schemas.microsoft.com/office/powerpoint/2010/main" val="3653444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ce s popiskem">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cs-CZ"/>
              <a:t>Kliknutím lze upravit styl.</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Po kliknutí můžete upravovat styly textu v předloze.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26367BDF-B428-4040-BE01-4CDA4A01646E}" type="datetimeFigureOut">
              <a:rPr lang="cs-CZ" smtClean="0"/>
              <a:t>04.04.2022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4C57052D-D860-4A22-8ECE-CBE8FF31F572}" type="slidenum">
              <a:rPr lang="cs-CZ" smtClean="0"/>
              <a:t>‹#›</a:t>
            </a:fld>
            <a:endParaRPr lang="cs-CZ"/>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130379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Jmenovka">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cs-CZ"/>
              <a:t>Kliknutím lze upravit styl.</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26367BDF-B428-4040-BE01-4CDA4A01646E}" type="datetimeFigureOut">
              <a:rPr lang="cs-CZ" smtClean="0"/>
              <a:t>04.04.2022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4C57052D-D860-4A22-8ECE-CBE8FF31F572}" type="slidenum">
              <a:rPr lang="cs-CZ" smtClean="0"/>
              <a:t>‹#›</a:t>
            </a:fld>
            <a:endParaRPr lang="cs-CZ"/>
          </a:p>
        </p:txBody>
      </p:sp>
    </p:spTree>
    <p:extLst>
      <p:ext uri="{BB962C8B-B14F-4D97-AF65-F5344CB8AC3E}">
        <p14:creationId xmlns:p14="http://schemas.microsoft.com/office/powerpoint/2010/main" val="22474956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Jmenovka s citac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cs-CZ"/>
              <a:t>Kliknutím lze upravit styl.</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Po kliknutí můžete upravovat styly textu v předloze.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26367BDF-B428-4040-BE01-4CDA4A01646E}" type="datetimeFigureOut">
              <a:rPr lang="cs-CZ" smtClean="0"/>
              <a:t>04.04.2022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4C57052D-D860-4A22-8ECE-CBE8FF31F572}" type="slidenum">
              <a:rPr lang="cs-CZ" smtClean="0"/>
              <a:t>‹#›</a:t>
            </a:fld>
            <a:endParaRPr lang="cs-CZ"/>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222567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Pravda nebo nepravda">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cs-CZ"/>
              <a:t>Kliknutím lze upravit styl.</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cs-CZ"/>
              <a:t>Po kliknutí můžete upravovat styly textu v předloze.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26367BDF-B428-4040-BE01-4CDA4A01646E}" type="datetimeFigureOut">
              <a:rPr lang="cs-CZ" smtClean="0"/>
              <a:t>04.04.2022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4C57052D-D860-4A22-8ECE-CBE8FF31F572}" type="slidenum">
              <a:rPr lang="cs-CZ" smtClean="0"/>
              <a:t>‹#›</a:t>
            </a:fld>
            <a:endParaRPr lang="cs-CZ"/>
          </a:p>
        </p:txBody>
      </p:sp>
    </p:spTree>
    <p:extLst>
      <p:ext uri="{BB962C8B-B14F-4D97-AF65-F5344CB8AC3E}">
        <p14:creationId xmlns:p14="http://schemas.microsoft.com/office/powerpoint/2010/main" val="17543218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26367BDF-B428-4040-BE01-4CDA4A01646E}" type="datetimeFigureOut">
              <a:rPr lang="cs-CZ" smtClean="0"/>
              <a:t>04.04.2022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4C57052D-D860-4A22-8ECE-CBE8FF31F572}" type="slidenum">
              <a:rPr lang="cs-CZ" smtClean="0"/>
              <a:t>‹#›</a:t>
            </a:fld>
            <a:endParaRPr lang="cs-CZ"/>
          </a:p>
        </p:txBody>
      </p:sp>
    </p:spTree>
    <p:extLst>
      <p:ext uri="{BB962C8B-B14F-4D97-AF65-F5344CB8AC3E}">
        <p14:creationId xmlns:p14="http://schemas.microsoft.com/office/powerpoint/2010/main" val="19771248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cs-CZ"/>
              <a:t>Kliknutím lze upravit styl.</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26367BDF-B428-4040-BE01-4CDA4A01646E}" type="datetimeFigureOut">
              <a:rPr lang="cs-CZ" smtClean="0"/>
              <a:t>04.04.2022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4C57052D-D860-4A22-8ECE-CBE8FF31F572}" type="slidenum">
              <a:rPr lang="cs-CZ" smtClean="0"/>
              <a:t>‹#›</a:t>
            </a:fld>
            <a:endParaRPr lang="cs-CZ"/>
          </a:p>
        </p:txBody>
      </p:sp>
    </p:spTree>
    <p:extLst>
      <p:ext uri="{BB962C8B-B14F-4D97-AF65-F5344CB8AC3E}">
        <p14:creationId xmlns:p14="http://schemas.microsoft.com/office/powerpoint/2010/main" val="2994286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26367BDF-B428-4040-BE01-4CDA4A01646E}" type="datetimeFigureOut">
              <a:rPr lang="cs-CZ" smtClean="0"/>
              <a:t>04.04.2022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4C57052D-D860-4A22-8ECE-CBE8FF31F572}" type="slidenum">
              <a:rPr lang="cs-CZ" smtClean="0"/>
              <a:t>‹#›</a:t>
            </a:fld>
            <a:endParaRPr lang="cs-CZ"/>
          </a:p>
        </p:txBody>
      </p:sp>
    </p:spTree>
    <p:extLst>
      <p:ext uri="{BB962C8B-B14F-4D97-AF65-F5344CB8AC3E}">
        <p14:creationId xmlns:p14="http://schemas.microsoft.com/office/powerpoint/2010/main" val="3713866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cs-CZ"/>
              <a:t>Kliknutím lze upravit styl.</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26367BDF-B428-4040-BE01-4CDA4A01646E}" type="datetimeFigureOut">
              <a:rPr lang="cs-CZ" smtClean="0"/>
              <a:t>04.04.2022</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4C57052D-D860-4A22-8ECE-CBE8FF31F572}" type="slidenum">
              <a:rPr lang="cs-CZ" smtClean="0"/>
              <a:t>‹#›</a:t>
            </a:fld>
            <a:endParaRPr lang="cs-CZ"/>
          </a:p>
        </p:txBody>
      </p:sp>
    </p:spTree>
    <p:extLst>
      <p:ext uri="{BB962C8B-B14F-4D97-AF65-F5344CB8AC3E}">
        <p14:creationId xmlns:p14="http://schemas.microsoft.com/office/powerpoint/2010/main" val="2478253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26367BDF-B428-4040-BE01-4CDA4A01646E}" type="datetimeFigureOut">
              <a:rPr lang="cs-CZ" smtClean="0"/>
              <a:t>04.04.2022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4C57052D-D860-4A22-8ECE-CBE8FF31F572}" type="slidenum">
              <a:rPr lang="cs-CZ" smtClean="0"/>
              <a:t>‹#›</a:t>
            </a:fld>
            <a:endParaRPr lang="cs-CZ"/>
          </a:p>
        </p:txBody>
      </p:sp>
    </p:spTree>
    <p:extLst>
      <p:ext uri="{BB962C8B-B14F-4D97-AF65-F5344CB8AC3E}">
        <p14:creationId xmlns:p14="http://schemas.microsoft.com/office/powerpoint/2010/main" val="17875836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cs-CZ"/>
              <a:t>Kliknutím lze upravit styl.</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26367BDF-B428-4040-BE01-4CDA4A01646E}" type="datetimeFigureOut">
              <a:rPr lang="cs-CZ" smtClean="0"/>
              <a:t>04.04.2022</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4C57052D-D860-4A22-8ECE-CBE8FF31F572}" type="slidenum">
              <a:rPr lang="cs-CZ" smtClean="0"/>
              <a:t>‹#›</a:t>
            </a:fld>
            <a:endParaRPr lang="cs-CZ"/>
          </a:p>
        </p:txBody>
      </p:sp>
    </p:spTree>
    <p:extLst>
      <p:ext uri="{BB962C8B-B14F-4D97-AF65-F5344CB8AC3E}">
        <p14:creationId xmlns:p14="http://schemas.microsoft.com/office/powerpoint/2010/main" val="4174033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26367BDF-B428-4040-BE01-4CDA4A01646E}" type="datetimeFigureOut">
              <a:rPr lang="cs-CZ" smtClean="0"/>
              <a:t>04.04.2022</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4C57052D-D860-4A22-8ECE-CBE8FF31F572}" type="slidenum">
              <a:rPr lang="cs-CZ" smtClean="0"/>
              <a:t>‹#›</a:t>
            </a:fld>
            <a:endParaRPr lang="cs-CZ"/>
          </a:p>
        </p:txBody>
      </p:sp>
    </p:spTree>
    <p:extLst>
      <p:ext uri="{BB962C8B-B14F-4D97-AF65-F5344CB8AC3E}">
        <p14:creationId xmlns:p14="http://schemas.microsoft.com/office/powerpoint/2010/main" val="1859853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367BDF-B428-4040-BE01-4CDA4A01646E}" type="datetimeFigureOut">
              <a:rPr lang="cs-CZ" smtClean="0"/>
              <a:t>04.04.2022</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4C57052D-D860-4A22-8ECE-CBE8FF31F572}" type="slidenum">
              <a:rPr lang="cs-CZ" smtClean="0"/>
              <a:t>‹#›</a:t>
            </a:fld>
            <a:endParaRPr lang="cs-CZ"/>
          </a:p>
        </p:txBody>
      </p:sp>
    </p:spTree>
    <p:extLst>
      <p:ext uri="{BB962C8B-B14F-4D97-AF65-F5344CB8AC3E}">
        <p14:creationId xmlns:p14="http://schemas.microsoft.com/office/powerpoint/2010/main" val="2970206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cs-CZ"/>
              <a:t>Kliknutím lze upravit styl.</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26367BDF-B428-4040-BE01-4CDA4A01646E}" type="datetimeFigureOut">
              <a:rPr lang="cs-CZ" smtClean="0"/>
              <a:t>04.04.2022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4C57052D-D860-4A22-8ECE-CBE8FF31F572}" type="slidenum">
              <a:rPr lang="cs-CZ" smtClean="0"/>
              <a:t>‹#›</a:t>
            </a:fld>
            <a:endParaRPr lang="cs-CZ"/>
          </a:p>
        </p:txBody>
      </p:sp>
    </p:spTree>
    <p:extLst>
      <p:ext uri="{BB962C8B-B14F-4D97-AF65-F5344CB8AC3E}">
        <p14:creationId xmlns:p14="http://schemas.microsoft.com/office/powerpoint/2010/main" val="2786529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cs-CZ"/>
              <a:t>Kliknutím lze upravit styl.</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cs-CZ"/>
              <a:t>Kliknutím na ikonu přidáte obrázek.</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26367BDF-B428-4040-BE01-4CDA4A01646E}" type="datetimeFigureOut">
              <a:rPr lang="cs-CZ" smtClean="0"/>
              <a:t>04.04.2022</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4C57052D-D860-4A22-8ECE-CBE8FF31F572}" type="slidenum">
              <a:rPr lang="cs-CZ" smtClean="0"/>
              <a:t>‹#›</a:t>
            </a:fld>
            <a:endParaRPr lang="cs-CZ"/>
          </a:p>
        </p:txBody>
      </p:sp>
    </p:spTree>
    <p:extLst>
      <p:ext uri="{BB962C8B-B14F-4D97-AF65-F5344CB8AC3E}">
        <p14:creationId xmlns:p14="http://schemas.microsoft.com/office/powerpoint/2010/main" val="1651290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cs-CZ"/>
              <a:t>Kliknutím lze upravit styl.</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6367BDF-B428-4040-BE01-4CDA4A01646E}" type="datetimeFigureOut">
              <a:rPr lang="cs-CZ" smtClean="0"/>
              <a:t>04.04.2022</a:t>
            </a:fld>
            <a:endParaRPr lang="cs-CZ"/>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cs-CZ"/>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C57052D-D860-4A22-8ECE-CBE8FF31F572}" type="slidenum">
              <a:rPr lang="cs-CZ" smtClean="0"/>
              <a:t>‹#›</a:t>
            </a:fld>
            <a:endParaRPr lang="cs-CZ"/>
          </a:p>
        </p:txBody>
      </p:sp>
    </p:spTree>
    <p:extLst>
      <p:ext uri="{BB962C8B-B14F-4D97-AF65-F5344CB8AC3E}">
        <p14:creationId xmlns:p14="http://schemas.microsoft.com/office/powerpoint/2010/main" val="2753222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Obrázek 3" descr="Obsah obrázku text&#10;&#10;Popis byl vytvořen automaticky">
            <a:extLst>
              <a:ext uri="{FF2B5EF4-FFF2-40B4-BE49-F238E27FC236}">
                <a16:creationId xmlns:a16="http://schemas.microsoft.com/office/drawing/2014/main" id="{A0878832-8C38-4CAE-BE7A-8F034120CD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40005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1025" name="Obrázek 4">
            <a:extLst>
              <a:ext uri="{FF2B5EF4-FFF2-40B4-BE49-F238E27FC236}">
                <a16:creationId xmlns:a16="http://schemas.microsoft.com/office/drawing/2014/main" id="{1E80C949-1317-4AD4-8EC2-9065B875D5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2417" y="228600"/>
            <a:ext cx="1303338" cy="128746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a:extLst>
              <a:ext uri="{FF2B5EF4-FFF2-40B4-BE49-F238E27FC236}">
                <a16:creationId xmlns:a16="http://schemas.microsoft.com/office/drawing/2014/main" id="{1887804B-300A-486F-BBDD-1C9537D228B3}"/>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cs-CZ" sz="1200" b="0" i="0" u="none" strike="noStrike" cap="none" normalizeH="0" baseline="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cs-CZ" altLang="cs-CZ" sz="1200" b="0" i="0" u="none" strike="noStrike" cap="none" normalizeH="0" baseline="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kumimoji="0" lang="cs-CZ" altLang="cs-CZ" sz="1800" b="0" i="0" u="none" strike="noStrike" cap="none" normalizeH="0" baseline="0">
              <a:ln>
                <a:noFill/>
              </a:ln>
              <a:solidFill>
                <a:schemeClr val="tx1"/>
              </a:solidFill>
              <a:effectLst/>
              <a:latin typeface="Arial" panose="020B0604020202020204" pitchFamily="34" charset="0"/>
            </a:endParaRPr>
          </a:p>
        </p:txBody>
      </p:sp>
      <p:sp>
        <p:nvSpPr>
          <p:cNvPr id="3" name="Rectangle 4">
            <a:extLst>
              <a:ext uri="{FF2B5EF4-FFF2-40B4-BE49-F238E27FC236}">
                <a16:creationId xmlns:a16="http://schemas.microsoft.com/office/drawing/2014/main" id="{D6DC6626-0A99-4159-9366-523A1C98B612}"/>
              </a:ext>
            </a:extLst>
          </p:cNvPr>
          <p:cNvSpPr>
            <a:spLocks noChangeArrowheads="1"/>
          </p:cNvSpPr>
          <p:nvPr/>
        </p:nvSpPr>
        <p:spPr bwMode="auto">
          <a:xfrm>
            <a:off x="0" y="1600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cs-CZ" altLang="cs-CZ" sz="1200" b="0" i="0" u="none" strike="noStrike" cap="none" normalizeH="0" baseline="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kumimoji="0" lang="cs-CZ" altLang="cs-CZ" sz="1800" b="0" i="0" u="none" strike="noStrike" cap="none" normalizeH="0" baseline="0">
              <a:ln>
                <a:noFill/>
              </a:ln>
              <a:solidFill>
                <a:schemeClr val="tx1"/>
              </a:solidFill>
              <a:effectLst/>
              <a:latin typeface="Arial" panose="020B0604020202020204" pitchFamily="34" charset="0"/>
            </a:endParaRPr>
          </a:p>
        </p:txBody>
      </p:sp>
      <p:sp>
        <p:nvSpPr>
          <p:cNvPr id="4" name="Rectangle 5">
            <a:extLst>
              <a:ext uri="{FF2B5EF4-FFF2-40B4-BE49-F238E27FC236}">
                <a16:creationId xmlns:a16="http://schemas.microsoft.com/office/drawing/2014/main" id="{E9A627EA-8780-481F-8A3D-592B4D0DDBE3}"/>
              </a:ext>
            </a:extLst>
          </p:cNvPr>
          <p:cNvSpPr>
            <a:spLocks noChangeArrowheads="1"/>
          </p:cNvSpPr>
          <p:nvPr/>
        </p:nvSpPr>
        <p:spPr bwMode="auto">
          <a:xfrm>
            <a:off x="475862" y="1160950"/>
            <a:ext cx="10829894" cy="3570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cs-CZ" altLang="cs-CZ"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fr-FR" altLang="cs-CZ"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ro-RO" altLang="cs-CZ"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endParaRPr kumimoji="0" lang="cs-CZ" altLang="cs-CZ" sz="8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cs-CZ" altLang="cs-CZ" sz="28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cs-CZ" altLang="cs-CZ" sz="2800" b="1" dirty="0">
              <a:latin typeface="Calibri" panose="020F0502020204030204" pitchFamily="34" charset="0"/>
              <a:ea typeface="Times New Roman" panose="02020603050405020304" pitchFamily="18" charset="0"/>
              <a:cs typeface="Calibri" panose="020F050202020403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cs-CZ" altLang="cs-CZ" sz="28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cs-CZ" sz="2800" b="1"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Happy, Healthy, Wise and Wealthy</a:t>
            </a:r>
            <a:endParaRPr kumimoji="0" lang="cs-CZ" altLang="cs-CZ" sz="28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cs-CZ" sz="2800" b="1" i="1"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2020-1-CZ01-KA229-078153</a:t>
            </a:r>
            <a:endParaRPr kumimoji="0" lang="cs-CZ" altLang="cs-CZ" sz="28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cs-CZ" sz="2800" b="1" i="0" u="none" strike="noStrike" cap="none" normalizeH="0" baseline="0" dirty="0">
                <a:ln>
                  <a:noFill/>
                </a:ln>
                <a:solidFill>
                  <a:srgbClr val="1F3864"/>
                </a:solidFill>
                <a:effectLst/>
                <a:latin typeface="Calibri" panose="020F0502020204030204" pitchFamily="34" charset="0"/>
                <a:ea typeface="Times New Roman" panose="02020603050405020304" pitchFamily="18" charset="0"/>
                <a:cs typeface="Calibri" panose="020F0502020204030204" pitchFamily="34" charset="0"/>
              </a:rPr>
              <a:t>THE 1</a:t>
            </a:r>
            <a:r>
              <a:rPr kumimoji="0" lang="en-GB" altLang="cs-CZ" sz="2800" b="1" i="0" u="none" strike="noStrike" cap="none" normalizeH="0" baseline="30000" dirty="0">
                <a:ln>
                  <a:noFill/>
                </a:ln>
                <a:solidFill>
                  <a:srgbClr val="1F3864"/>
                </a:solidFill>
                <a:effectLst/>
                <a:latin typeface="Calibri" panose="020F0502020204030204" pitchFamily="34" charset="0"/>
                <a:ea typeface="Times New Roman" panose="02020603050405020304" pitchFamily="18" charset="0"/>
                <a:cs typeface="Calibri" panose="020F0502020204030204" pitchFamily="34" charset="0"/>
              </a:rPr>
              <a:t>st</a:t>
            </a:r>
            <a:r>
              <a:rPr kumimoji="0" lang="en-GB" altLang="cs-CZ" sz="2800" b="1" i="0" u="none" strike="noStrike" cap="none" normalizeH="0" baseline="0" dirty="0">
                <a:ln>
                  <a:noFill/>
                </a:ln>
                <a:solidFill>
                  <a:srgbClr val="1F3864"/>
                </a:solidFill>
                <a:effectLst/>
                <a:latin typeface="Calibri" panose="020F0502020204030204" pitchFamily="34" charset="0"/>
                <a:ea typeface="Times New Roman" panose="02020603050405020304" pitchFamily="18" charset="0"/>
                <a:cs typeface="Calibri" panose="020F0502020204030204" pitchFamily="34" charset="0"/>
              </a:rPr>
              <a:t> TRANSNATIONAL LEARNING ACTIVITY, UHERSKÉ HRADIŠTĚ</a:t>
            </a:r>
            <a:endParaRPr kumimoji="0" lang="cs-CZ" altLang="cs-CZ" sz="28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cs-CZ" sz="2800" b="1" i="0" u="none" strike="noStrike" cap="none" normalizeH="0" baseline="0" dirty="0">
                <a:ln>
                  <a:noFill/>
                </a:ln>
                <a:solidFill>
                  <a:srgbClr val="1F3864"/>
                </a:solidFill>
                <a:effectLst/>
                <a:latin typeface="Calibri" panose="020F0502020204030204" pitchFamily="34" charset="0"/>
                <a:ea typeface="Times New Roman" panose="02020603050405020304" pitchFamily="18" charset="0"/>
                <a:cs typeface="Calibri" panose="020F0502020204030204" pitchFamily="34" charset="0"/>
              </a:rPr>
              <a:t>April 2 – April 8, 2022</a:t>
            </a:r>
            <a:endParaRPr kumimoji="0" lang="cs-CZ" altLang="cs-CZ"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cs-CZ" altLang="cs-CZ"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4822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2B396E6-9FF3-45FC-B01B-F83728256698}"/>
              </a:ext>
            </a:extLst>
          </p:cNvPr>
          <p:cNvSpPr>
            <a:spLocks noGrp="1"/>
          </p:cNvSpPr>
          <p:nvPr>
            <p:ph type="ctrTitle"/>
          </p:nvPr>
        </p:nvSpPr>
        <p:spPr>
          <a:xfrm>
            <a:off x="985969" y="4553712"/>
            <a:ext cx="8288032" cy="1096316"/>
          </a:xfrm>
        </p:spPr>
        <p:txBody>
          <a:bodyPr>
            <a:normAutofit/>
          </a:bodyPr>
          <a:lstStyle/>
          <a:p>
            <a:pPr algn="ctr"/>
            <a:r>
              <a:rPr lang="cs-CZ" sz="4800"/>
              <a:t>WORKSHOP No.2</a:t>
            </a:r>
          </a:p>
        </p:txBody>
      </p:sp>
      <p:sp>
        <p:nvSpPr>
          <p:cNvPr id="3" name="Podnadpis 2">
            <a:extLst>
              <a:ext uri="{FF2B5EF4-FFF2-40B4-BE49-F238E27FC236}">
                <a16:creationId xmlns:a16="http://schemas.microsoft.com/office/drawing/2014/main" id="{2CA97A2D-A4DC-4ABD-A1FE-9EA41354FDEC}"/>
              </a:ext>
            </a:extLst>
          </p:cNvPr>
          <p:cNvSpPr>
            <a:spLocks noGrp="1"/>
          </p:cNvSpPr>
          <p:nvPr>
            <p:ph type="subTitle" idx="1"/>
          </p:nvPr>
        </p:nvSpPr>
        <p:spPr>
          <a:xfrm>
            <a:off x="985969" y="5650029"/>
            <a:ext cx="8288032" cy="469122"/>
          </a:xfrm>
        </p:spPr>
        <p:txBody>
          <a:bodyPr>
            <a:normAutofit/>
          </a:bodyPr>
          <a:lstStyle/>
          <a:p>
            <a:pPr algn="ctr"/>
            <a:endParaRPr lang="cs-CZ"/>
          </a:p>
        </p:txBody>
      </p:sp>
      <p:pic>
        <p:nvPicPr>
          <p:cNvPr id="7" name="Graphic 6" descr="Zaškrtnutí">
            <a:extLst>
              <a:ext uri="{FF2B5EF4-FFF2-40B4-BE49-F238E27FC236}">
                <a16:creationId xmlns:a16="http://schemas.microsoft.com/office/drawing/2014/main" id="{51EFAEC8-C526-4A18-E300-C209B77DDBD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480259" y="934222"/>
            <a:ext cx="3299450" cy="3299450"/>
          </a:xfrm>
          <a:prstGeom prst="rect">
            <a:avLst/>
          </a:prstGeom>
        </p:spPr>
      </p:pic>
    </p:spTree>
    <p:extLst>
      <p:ext uri="{BB962C8B-B14F-4D97-AF65-F5344CB8AC3E}">
        <p14:creationId xmlns:p14="http://schemas.microsoft.com/office/powerpoint/2010/main" val="2787884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52ED567-06B3-4107-9773-BBB6BD7867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Zástupný obsah 2">
            <a:extLst>
              <a:ext uri="{FF2B5EF4-FFF2-40B4-BE49-F238E27FC236}">
                <a16:creationId xmlns:a16="http://schemas.microsoft.com/office/drawing/2014/main" id="{BAB4B05B-EAB2-4BC9-8348-3956C128DD41}"/>
              </a:ext>
            </a:extLst>
          </p:cNvPr>
          <p:cNvSpPr>
            <a:spLocks noGrp="1"/>
          </p:cNvSpPr>
          <p:nvPr>
            <p:ph idx="1"/>
          </p:nvPr>
        </p:nvSpPr>
        <p:spPr>
          <a:xfrm>
            <a:off x="677334" y="1253067"/>
            <a:ext cx="6155266" cy="4351866"/>
          </a:xfrm>
        </p:spPr>
        <p:txBody>
          <a:bodyPr anchor="ctr">
            <a:normAutofit/>
          </a:bodyPr>
          <a:lstStyle/>
          <a:p>
            <a:pPr marL="0" indent="0" rtl="0">
              <a:spcBef>
                <a:spcPts val="0"/>
              </a:spcBef>
              <a:spcAft>
                <a:spcPts val="800"/>
              </a:spcAft>
              <a:buNone/>
            </a:pPr>
            <a:endParaRPr lang="en-US" b="0">
              <a:effectLst/>
            </a:endParaRPr>
          </a:p>
          <a:p>
            <a:pPr marL="106680" indent="0" rtl="0">
              <a:spcBef>
                <a:spcPts val="0"/>
              </a:spcBef>
              <a:spcAft>
                <a:spcPts val="800"/>
              </a:spcAft>
              <a:buNone/>
            </a:pPr>
            <a:r>
              <a:rPr lang="cs-CZ">
                <a:latin typeface="Calibri" panose="020F0502020204030204" pitchFamily="34" charset="0"/>
              </a:rPr>
              <a:t>THE CONTENTS:</a:t>
            </a:r>
            <a:endParaRPr lang="cs-CZ" b="0" i="0" u="none" strike="noStrike">
              <a:effectLst/>
              <a:latin typeface="Calibri" panose="020F0502020204030204" pitchFamily="34" charset="0"/>
            </a:endParaRPr>
          </a:p>
          <a:p>
            <a:pPr marL="106680" indent="0" rtl="0">
              <a:spcBef>
                <a:spcPts val="0"/>
              </a:spcBef>
              <a:spcAft>
                <a:spcPts val="800"/>
              </a:spcAft>
              <a:buNone/>
            </a:pPr>
            <a:r>
              <a:rPr lang="en-US" b="0" i="0" u="none" strike="noStrike">
                <a:effectLst/>
                <a:latin typeface="Calibri" panose="020F0502020204030204" pitchFamily="34" charset="0"/>
              </a:rPr>
              <a:t>The creation of posters with pictures, photos, quotes, logos, slogans, catchwords and their presentation topic: </a:t>
            </a:r>
            <a:r>
              <a:rPr lang="en-US" b="1" i="0" u="none" strike="noStrike">
                <a:effectLst/>
                <a:latin typeface="Calibri" panose="020F0502020204030204" pitchFamily="34" charset="0"/>
              </a:rPr>
              <a:t>“How to Motivate People to Produce Less Waste”</a:t>
            </a:r>
            <a:r>
              <a:rPr lang="en-US" b="0" i="0" u="none" strike="noStrike">
                <a:effectLst/>
                <a:latin typeface="Calibri" panose="020F0502020204030204" pitchFamily="34" charset="0"/>
              </a:rPr>
              <a:t>.</a:t>
            </a:r>
            <a:endParaRPr lang="en-US" b="0">
              <a:effectLst/>
            </a:endParaRPr>
          </a:p>
          <a:p>
            <a:pPr marL="0" indent="0">
              <a:buNone/>
            </a:pPr>
            <a:r>
              <a:rPr lang="cs-CZ"/>
              <a:t> PLACE: </a:t>
            </a:r>
          </a:p>
          <a:p>
            <a:pPr marL="0" indent="0">
              <a:buNone/>
            </a:pPr>
            <a:r>
              <a:rPr lang="cs-CZ"/>
              <a:t> </a:t>
            </a:r>
            <a:r>
              <a:rPr lang="cs-CZ" err="1"/>
              <a:t>Classrooms</a:t>
            </a:r>
            <a:endParaRPr lang="cs-CZ"/>
          </a:p>
          <a:p>
            <a:pPr marL="0" indent="0">
              <a:buNone/>
            </a:pPr>
            <a:r>
              <a:rPr lang="cs-CZ"/>
              <a:t> SUPPLIES:</a:t>
            </a:r>
          </a:p>
          <a:p>
            <a:pPr marL="0" indent="0">
              <a:buNone/>
            </a:pPr>
            <a:r>
              <a:rPr lang="cs-CZ"/>
              <a:t> </a:t>
            </a:r>
            <a:r>
              <a:rPr lang="cs-CZ" err="1"/>
              <a:t>paints</a:t>
            </a:r>
            <a:r>
              <a:rPr lang="cs-CZ"/>
              <a:t>, </a:t>
            </a:r>
            <a:r>
              <a:rPr lang="cs-CZ" err="1"/>
              <a:t>pencils</a:t>
            </a:r>
            <a:r>
              <a:rPr lang="cs-CZ"/>
              <a:t>, </a:t>
            </a:r>
            <a:r>
              <a:rPr lang="cs-CZ" err="1"/>
              <a:t>scissors</a:t>
            </a:r>
            <a:r>
              <a:rPr lang="cs-CZ"/>
              <a:t>, </a:t>
            </a:r>
            <a:r>
              <a:rPr lang="cs-CZ" err="1"/>
              <a:t>markers</a:t>
            </a:r>
            <a:r>
              <a:rPr lang="cs-CZ"/>
              <a:t>, </a:t>
            </a:r>
            <a:r>
              <a:rPr lang="cs-CZ" err="1"/>
              <a:t>glue</a:t>
            </a:r>
            <a:r>
              <a:rPr lang="cs-CZ"/>
              <a:t>, </a:t>
            </a:r>
            <a:r>
              <a:rPr lang="cs-CZ" err="1"/>
              <a:t>colourful</a:t>
            </a:r>
            <a:r>
              <a:rPr lang="cs-CZ"/>
              <a:t> </a:t>
            </a:r>
            <a:r>
              <a:rPr lang="cs-CZ" err="1"/>
              <a:t>paper</a:t>
            </a:r>
            <a:r>
              <a:rPr lang="cs-CZ"/>
              <a:t>, </a:t>
            </a:r>
            <a:r>
              <a:rPr lang="cs-CZ" err="1"/>
              <a:t>notebooks</a:t>
            </a:r>
            <a:endParaRPr lang="cs-CZ"/>
          </a:p>
          <a:p>
            <a:pPr marL="0" indent="0">
              <a:buNone/>
            </a:pPr>
            <a:r>
              <a:rPr lang="cs-CZ"/>
              <a:t> </a:t>
            </a:r>
          </a:p>
        </p:txBody>
      </p:sp>
      <p:sp>
        <p:nvSpPr>
          <p:cNvPr id="10" name="Rectangle 9">
            <a:extLst>
              <a:ext uri="{FF2B5EF4-FFF2-40B4-BE49-F238E27FC236}">
                <a16:creationId xmlns:a16="http://schemas.microsoft.com/office/drawing/2014/main" id="{AF551D8B-3775-4477-88B7-7B7C350D3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6" y="0"/>
            <a:ext cx="4657344"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12" name="Straight Connector 11">
            <a:extLst>
              <a:ext uri="{FF2B5EF4-FFF2-40B4-BE49-F238E27FC236}">
                <a16:creationId xmlns:a16="http://schemas.microsoft.com/office/drawing/2014/main" id="{1A901C3D-CFAE-460D-BD0E-7D22164D7D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0590212" y="0"/>
            <a:ext cx="1059921" cy="6858000"/>
          </a:xfrm>
          <a:prstGeom prst="line">
            <a:avLst/>
          </a:prstGeom>
          <a:ln w="9525">
            <a:solidFill>
              <a:srgbClr val="BFBFBF">
                <a:alpha val="70000"/>
              </a:srgb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837C0EA9-1437-4437-9D20-2BBDA1AA9FF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721600" y="3721395"/>
            <a:ext cx="4345560" cy="3136604"/>
          </a:xfrm>
          <a:prstGeom prst="line">
            <a:avLst/>
          </a:prstGeom>
          <a:ln w="9525">
            <a:solidFill>
              <a:srgbClr val="BFBFBF">
                <a:alpha val="69804"/>
              </a:srgbClr>
            </a:solidFill>
          </a:ln>
        </p:spPr>
        <p:style>
          <a:lnRef idx="2">
            <a:schemeClr val="accent1"/>
          </a:lnRef>
          <a:fillRef idx="0">
            <a:schemeClr val="accent1"/>
          </a:fillRef>
          <a:effectRef idx="1">
            <a:schemeClr val="accent1"/>
          </a:effectRef>
          <a:fontRef idx="minor">
            <a:schemeClr val="tx1"/>
          </a:fontRef>
        </p:style>
      </p:cxnSp>
      <p:sp>
        <p:nvSpPr>
          <p:cNvPr id="16" name="Rectangle 23">
            <a:extLst>
              <a:ext uri="{FF2B5EF4-FFF2-40B4-BE49-F238E27FC236}">
                <a16:creationId xmlns:a16="http://schemas.microsoft.com/office/drawing/2014/main" id="{BB934D2B-85E2-4375-94EE-B66C16BF79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5">
            <a:extLst>
              <a:ext uri="{FF2B5EF4-FFF2-40B4-BE49-F238E27FC236}">
                <a16:creationId xmlns:a16="http://schemas.microsoft.com/office/drawing/2014/main" id="{9B445E02-D785-4565-B842-9567BBC09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2C153736-D102-4F57-9DE7-615AFC02B0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7">
            <a:extLst>
              <a:ext uri="{FF2B5EF4-FFF2-40B4-BE49-F238E27FC236}">
                <a16:creationId xmlns:a16="http://schemas.microsoft.com/office/drawing/2014/main" id="{BA407A52-66F4-4CDE-A726-FF79F3EC34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8">
            <a:extLst>
              <a:ext uri="{FF2B5EF4-FFF2-40B4-BE49-F238E27FC236}">
                <a16:creationId xmlns:a16="http://schemas.microsoft.com/office/drawing/2014/main" id="{D28FFB34-4FC3-46F5-B900-D3B774FD0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a:extLst>
              <a:ext uri="{FF2B5EF4-FFF2-40B4-BE49-F238E27FC236}">
                <a16:creationId xmlns:a16="http://schemas.microsoft.com/office/drawing/2014/main" id="{205F7B13-ACB5-46BE-8070-0431266B18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a:extLst>
              <a:ext uri="{FF2B5EF4-FFF2-40B4-BE49-F238E27FC236}">
                <a16:creationId xmlns:a16="http://schemas.microsoft.com/office/drawing/2014/main" id="{D52A0D23-45DD-4DF4-ADE6-A81F409BB9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Nadpis 1">
            <a:extLst>
              <a:ext uri="{FF2B5EF4-FFF2-40B4-BE49-F238E27FC236}">
                <a16:creationId xmlns:a16="http://schemas.microsoft.com/office/drawing/2014/main" id="{1769AD93-E280-4873-A1B0-773107847B4E}"/>
              </a:ext>
            </a:extLst>
          </p:cNvPr>
          <p:cNvSpPr>
            <a:spLocks noGrp="1"/>
          </p:cNvSpPr>
          <p:nvPr>
            <p:ph type="title"/>
          </p:nvPr>
        </p:nvSpPr>
        <p:spPr>
          <a:xfrm>
            <a:off x="7829658" y="1253067"/>
            <a:ext cx="3371742" cy="4351866"/>
          </a:xfrm>
        </p:spPr>
        <p:txBody>
          <a:bodyPr anchor="ctr">
            <a:normAutofit/>
          </a:bodyPr>
          <a:lstStyle/>
          <a:p>
            <a:r>
              <a:rPr lang="cs-CZ">
                <a:solidFill>
                  <a:schemeClr val="bg1"/>
                </a:solidFill>
              </a:rPr>
              <a:t>CHOICE NO.1:</a:t>
            </a:r>
            <a:br>
              <a:rPr lang="cs-CZ">
                <a:solidFill>
                  <a:schemeClr val="bg1"/>
                </a:solidFill>
              </a:rPr>
            </a:br>
            <a:r>
              <a:rPr lang="cs-CZ" b="1">
                <a:solidFill>
                  <a:schemeClr val="bg1"/>
                </a:solidFill>
              </a:rPr>
              <a:t>POSTERS</a:t>
            </a:r>
            <a:endParaRPr lang="cs-CZ">
              <a:solidFill>
                <a:schemeClr val="bg1"/>
              </a:solidFill>
            </a:endParaRPr>
          </a:p>
        </p:txBody>
      </p:sp>
    </p:spTree>
    <p:extLst>
      <p:ext uri="{BB962C8B-B14F-4D97-AF65-F5344CB8AC3E}">
        <p14:creationId xmlns:p14="http://schemas.microsoft.com/office/powerpoint/2010/main" val="15770704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769AD93-E280-4873-A1B0-773107847B4E}"/>
              </a:ext>
            </a:extLst>
          </p:cNvPr>
          <p:cNvSpPr>
            <a:spLocks noGrp="1"/>
          </p:cNvSpPr>
          <p:nvPr>
            <p:ph type="title"/>
          </p:nvPr>
        </p:nvSpPr>
        <p:spPr/>
        <p:txBody>
          <a:bodyPr/>
          <a:lstStyle/>
          <a:p>
            <a:pPr algn="ctr"/>
            <a:r>
              <a:rPr lang="cs-CZ" dirty="0"/>
              <a:t>CHOICE NO.1:</a:t>
            </a:r>
            <a:br>
              <a:rPr lang="cs-CZ" dirty="0"/>
            </a:br>
            <a:r>
              <a:rPr lang="cs-CZ" b="1" dirty="0"/>
              <a:t>POSTERS – EXAMPLES</a:t>
            </a:r>
            <a:endParaRPr lang="cs-CZ" dirty="0"/>
          </a:p>
        </p:txBody>
      </p:sp>
      <p:pic>
        <p:nvPicPr>
          <p:cNvPr id="2050" name="Picture 2" descr="Reading Slogan Posters | Redbubble">
            <a:extLst>
              <a:ext uri="{FF2B5EF4-FFF2-40B4-BE49-F238E27FC236}">
                <a16:creationId xmlns:a16="http://schemas.microsoft.com/office/drawing/2014/main" id="{D9179E21-3EEF-460A-9712-3779B4B1143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2547" y="2002783"/>
            <a:ext cx="3881437" cy="388143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Poster making and slogan writing events were held and extempore speeches on  the themes of forest conservation, water conservation and importance of  cleanliness were delivered to mark the “Swachhta Pakhwada” in various">
            <a:extLst>
              <a:ext uri="{FF2B5EF4-FFF2-40B4-BE49-F238E27FC236}">
                <a16:creationId xmlns:a16="http://schemas.microsoft.com/office/drawing/2014/main" id="{9B37360B-22B8-4174-9FEF-D1726DCB46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3381" y="2245974"/>
            <a:ext cx="7114277" cy="424561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Amazon.com: Change is a process 11x14 AA recovery slogan poster - Heartful  Art by Raphaella Vaisseau : Handmade Products">
            <a:extLst>
              <a:ext uri="{FF2B5EF4-FFF2-40B4-BE49-F238E27FC236}">
                <a16:creationId xmlns:a16="http://schemas.microsoft.com/office/drawing/2014/main" id="{043C029D-92B5-49CA-A3C9-6961BC053D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04404" y="245151"/>
            <a:ext cx="1885950" cy="241935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Top Ten Save Water Slogans | Water conservation poster, Save water slogans,  Water slogans">
            <a:extLst>
              <a:ext uri="{FF2B5EF4-FFF2-40B4-BE49-F238E27FC236}">
                <a16:creationId xmlns:a16="http://schemas.microsoft.com/office/drawing/2014/main" id="{5EB69512-9714-4965-B33D-4BC0F4F133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96567" y="60325"/>
            <a:ext cx="1771650" cy="21856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3223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52ED567-06B3-4107-9773-BBB6BD7867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824"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Zástupný obsah 2">
            <a:extLst>
              <a:ext uri="{FF2B5EF4-FFF2-40B4-BE49-F238E27FC236}">
                <a16:creationId xmlns:a16="http://schemas.microsoft.com/office/drawing/2014/main" id="{BAB4B05B-EAB2-4BC9-8348-3956C128DD41}"/>
              </a:ext>
            </a:extLst>
          </p:cNvPr>
          <p:cNvSpPr>
            <a:spLocks noGrp="1"/>
          </p:cNvSpPr>
          <p:nvPr>
            <p:ph idx="1"/>
          </p:nvPr>
        </p:nvSpPr>
        <p:spPr>
          <a:xfrm>
            <a:off x="677334" y="1253067"/>
            <a:ext cx="6155266" cy="4351866"/>
          </a:xfrm>
        </p:spPr>
        <p:txBody>
          <a:bodyPr anchor="ctr">
            <a:normAutofit/>
          </a:bodyPr>
          <a:lstStyle/>
          <a:p>
            <a:pPr marL="0" indent="0" rtl="0">
              <a:spcBef>
                <a:spcPts val="0"/>
              </a:spcBef>
              <a:spcAft>
                <a:spcPts val="800"/>
              </a:spcAft>
              <a:buNone/>
            </a:pPr>
            <a:endParaRPr lang="en-US" b="0">
              <a:effectLst/>
            </a:endParaRPr>
          </a:p>
          <a:p>
            <a:pPr marL="106680" indent="0" rtl="0">
              <a:spcBef>
                <a:spcPts val="0"/>
              </a:spcBef>
              <a:spcAft>
                <a:spcPts val="800"/>
              </a:spcAft>
              <a:buNone/>
            </a:pPr>
            <a:r>
              <a:rPr lang="cs-CZ">
                <a:latin typeface="Calibri" panose="020F0502020204030204" pitchFamily="34" charset="0"/>
              </a:rPr>
              <a:t>THE CONTENTS:</a:t>
            </a:r>
            <a:endParaRPr lang="cs-CZ" b="0" i="0" u="none" strike="noStrike">
              <a:effectLst/>
              <a:latin typeface="Calibri" panose="020F0502020204030204" pitchFamily="34" charset="0"/>
            </a:endParaRPr>
          </a:p>
          <a:p>
            <a:pPr marL="106680" indent="0" rtl="0">
              <a:spcBef>
                <a:spcPts val="0"/>
              </a:spcBef>
              <a:spcAft>
                <a:spcPts val="800"/>
              </a:spcAft>
              <a:buNone/>
            </a:pPr>
            <a:r>
              <a:rPr lang="en-US" b="0" i="0" u="none" strike="noStrike">
                <a:effectLst/>
                <a:latin typeface="Calibri" panose="020F0502020204030204" pitchFamily="34" charset="0"/>
              </a:rPr>
              <a:t>T</a:t>
            </a:r>
            <a:r>
              <a:rPr lang="cs-CZ" b="0" i="0" u="none" strike="noStrike" err="1">
                <a:effectLst/>
                <a:latin typeface="Calibri" panose="020F0502020204030204" pitchFamily="34" charset="0"/>
              </a:rPr>
              <a:t>aking</a:t>
            </a:r>
            <a:r>
              <a:rPr lang="cs-CZ" b="0" i="0" u="none" strike="noStrike">
                <a:effectLst/>
                <a:latin typeface="Calibri" panose="020F0502020204030204" pitchFamily="34" charset="0"/>
              </a:rPr>
              <a:t> </a:t>
            </a:r>
            <a:r>
              <a:rPr lang="cs-CZ" b="0" i="0" u="none" strike="noStrike" err="1">
                <a:effectLst/>
                <a:latin typeface="Calibri" panose="020F0502020204030204" pitchFamily="34" charset="0"/>
              </a:rPr>
              <a:t>photos</a:t>
            </a:r>
            <a:r>
              <a:rPr lang="cs-CZ" b="0" i="0" u="none" strike="noStrike">
                <a:effectLst/>
                <a:latin typeface="Calibri" panose="020F0502020204030204" pitchFamily="34" charset="0"/>
              </a:rPr>
              <a:t> </a:t>
            </a:r>
            <a:r>
              <a:rPr lang="cs-CZ" b="0" i="0" u="none" strike="noStrike" err="1">
                <a:effectLst/>
                <a:latin typeface="Calibri" panose="020F0502020204030204" pitchFamily="34" charset="0"/>
              </a:rPr>
              <a:t>with</a:t>
            </a:r>
            <a:r>
              <a:rPr lang="cs-CZ" b="0" i="0" u="none" strike="noStrike">
                <a:effectLst/>
                <a:latin typeface="Calibri" panose="020F0502020204030204" pitchFamily="34" charset="0"/>
              </a:rPr>
              <a:t> </a:t>
            </a:r>
            <a:r>
              <a:rPr lang="cs-CZ" b="0" i="0" u="none" strike="noStrike" err="1">
                <a:effectLst/>
                <a:latin typeface="Calibri" panose="020F0502020204030204" pitchFamily="34" charset="0"/>
              </a:rPr>
              <a:t>an</a:t>
            </a:r>
            <a:r>
              <a:rPr lang="cs-CZ" b="0" i="0" u="none" strike="noStrike">
                <a:effectLst/>
                <a:latin typeface="Calibri" panose="020F0502020204030204" pitchFamily="34" charset="0"/>
              </a:rPr>
              <a:t> </a:t>
            </a:r>
            <a:r>
              <a:rPr lang="cs-CZ" b="0" i="0" u="none" strike="noStrike" err="1">
                <a:effectLst/>
                <a:latin typeface="Calibri" panose="020F0502020204030204" pitchFamily="34" charset="0"/>
              </a:rPr>
              <a:t>empty</a:t>
            </a:r>
            <a:r>
              <a:rPr lang="cs-CZ" b="0" i="0" u="none" strike="noStrike">
                <a:effectLst/>
                <a:latin typeface="Calibri" panose="020F0502020204030204" pitchFamily="34" charset="0"/>
              </a:rPr>
              <a:t> </a:t>
            </a:r>
            <a:r>
              <a:rPr lang="cs-CZ" b="0" i="0" u="none" strike="noStrike" err="1">
                <a:effectLst/>
                <a:latin typeface="Calibri" panose="020F0502020204030204" pitchFamily="34" charset="0"/>
              </a:rPr>
              <a:t>frame</a:t>
            </a:r>
            <a:r>
              <a:rPr lang="cs-CZ" b="0" i="0" u="none" strike="noStrike">
                <a:effectLst/>
                <a:latin typeface="Calibri" panose="020F0502020204030204" pitchFamily="34" charset="0"/>
              </a:rPr>
              <a:t> and </a:t>
            </a:r>
            <a:r>
              <a:rPr lang="cs-CZ" b="0" i="0" u="none" strike="noStrike" err="1">
                <a:effectLst/>
                <a:latin typeface="Calibri" panose="020F0502020204030204" pitchFamily="34" charset="0"/>
              </a:rPr>
              <a:t>products</a:t>
            </a:r>
            <a:r>
              <a:rPr lang="cs-CZ" b="0" i="0" u="none" strike="noStrike">
                <a:effectLst/>
                <a:latin typeface="Calibri" panose="020F0502020204030204" pitchFamily="34" charset="0"/>
              </a:rPr>
              <a:t> </a:t>
            </a:r>
            <a:r>
              <a:rPr lang="cs-CZ" b="0" i="0" u="none" strike="noStrike" err="1">
                <a:effectLst/>
                <a:latin typeface="Calibri" panose="020F0502020204030204" pitchFamily="34" charset="0"/>
              </a:rPr>
              <a:t>of</a:t>
            </a:r>
            <a:r>
              <a:rPr lang="cs-CZ" b="0" i="0" u="none" strike="noStrike">
                <a:effectLst/>
                <a:latin typeface="Calibri" panose="020F0502020204030204" pitchFamily="34" charset="0"/>
              </a:rPr>
              <a:t> </a:t>
            </a:r>
            <a:r>
              <a:rPr lang="cs-CZ" b="0" i="0" u="none" strike="noStrike" err="1">
                <a:effectLst/>
                <a:latin typeface="Calibri" panose="020F0502020204030204" pitchFamily="34" charset="0"/>
              </a:rPr>
              <a:t>nature</a:t>
            </a:r>
            <a:r>
              <a:rPr lang="en-US" b="0" i="0" u="none" strike="noStrike">
                <a:effectLst/>
                <a:latin typeface="Calibri" panose="020F0502020204030204" pitchFamily="34" charset="0"/>
              </a:rPr>
              <a:t>.</a:t>
            </a:r>
            <a:endParaRPr lang="en-US" b="0">
              <a:effectLst/>
            </a:endParaRPr>
          </a:p>
          <a:p>
            <a:pPr marL="0" indent="0">
              <a:buNone/>
            </a:pPr>
            <a:r>
              <a:rPr lang="cs-CZ"/>
              <a:t> PLACE: </a:t>
            </a:r>
          </a:p>
          <a:p>
            <a:pPr marL="0" indent="0">
              <a:buNone/>
            </a:pPr>
            <a:r>
              <a:rPr lang="cs-CZ"/>
              <a:t> </a:t>
            </a:r>
            <a:r>
              <a:rPr lang="cs-CZ" err="1"/>
              <a:t>Outside</a:t>
            </a:r>
            <a:endParaRPr lang="cs-CZ"/>
          </a:p>
          <a:p>
            <a:pPr marL="0" indent="0">
              <a:buNone/>
            </a:pPr>
            <a:r>
              <a:rPr lang="cs-CZ"/>
              <a:t> SUPPLIES:</a:t>
            </a:r>
          </a:p>
          <a:p>
            <a:pPr marL="0" indent="0">
              <a:buNone/>
            </a:pPr>
            <a:r>
              <a:rPr lang="cs-CZ"/>
              <a:t> Mobile </a:t>
            </a:r>
            <a:r>
              <a:rPr lang="cs-CZ" err="1"/>
              <a:t>phone</a:t>
            </a:r>
            <a:r>
              <a:rPr lang="cs-CZ"/>
              <a:t> </a:t>
            </a:r>
            <a:r>
              <a:rPr lang="cs-CZ" err="1"/>
              <a:t>with</a:t>
            </a:r>
            <a:r>
              <a:rPr lang="cs-CZ"/>
              <a:t> a </a:t>
            </a:r>
            <a:r>
              <a:rPr lang="cs-CZ" err="1"/>
              <a:t>camera</a:t>
            </a:r>
            <a:r>
              <a:rPr lang="cs-CZ"/>
              <a:t>, </a:t>
            </a:r>
            <a:r>
              <a:rPr lang="cs-CZ" err="1"/>
              <a:t>an</a:t>
            </a:r>
            <a:r>
              <a:rPr lang="cs-CZ"/>
              <a:t> </a:t>
            </a:r>
            <a:r>
              <a:rPr lang="cs-CZ" err="1"/>
              <a:t>empty</a:t>
            </a:r>
            <a:r>
              <a:rPr lang="cs-CZ"/>
              <a:t> </a:t>
            </a:r>
            <a:r>
              <a:rPr lang="cs-CZ" err="1"/>
              <a:t>frame</a:t>
            </a:r>
            <a:r>
              <a:rPr lang="cs-CZ"/>
              <a:t>, </a:t>
            </a:r>
            <a:r>
              <a:rPr lang="cs-CZ" err="1"/>
              <a:t>artistic</a:t>
            </a:r>
            <a:r>
              <a:rPr lang="cs-CZ"/>
              <a:t> </a:t>
            </a:r>
            <a:r>
              <a:rPr lang="cs-CZ" err="1"/>
              <a:t>thinking</a:t>
            </a:r>
            <a:endParaRPr lang="cs-CZ"/>
          </a:p>
          <a:p>
            <a:pPr marL="0" indent="0">
              <a:buNone/>
            </a:pPr>
            <a:r>
              <a:rPr lang="cs-CZ"/>
              <a:t> </a:t>
            </a:r>
          </a:p>
        </p:txBody>
      </p:sp>
      <p:sp>
        <p:nvSpPr>
          <p:cNvPr id="10" name="Rectangle 9">
            <a:extLst>
              <a:ext uri="{FF2B5EF4-FFF2-40B4-BE49-F238E27FC236}">
                <a16:creationId xmlns:a16="http://schemas.microsoft.com/office/drawing/2014/main" id="{AF551D8B-3775-4477-88B7-7B7C350D3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6" y="0"/>
            <a:ext cx="4657344"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cxnSp>
        <p:nvCxnSpPr>
          <p:cNvPr id="12" name="Straight Connector 11">
            <a:extLst>
              <a:ext uri="{FF2B5EF4-FFF2-40B4-BE49-F238E27FC236}">
                <a16:creationId xmlns:a16="http://schemas.microsoft.com/office/drawing/2014/main" id="{1A901C3D-CFAE-460D-BD0E-7D22164D7D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0590212" y="0"/>
            <a:ext cx="1059921" cy="6858000"/>
          </a:xfrm>
          <a:prstGeom prst="line">
            <a:avLst/>
          </a:prstGeom>
          <a:ln w="9525">
            <a:solidFill>
              <a:srgbClr val="BFBFBF">
                <a:alpha val="70000"/>
              </a:srgbClr>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837C0EA9-1437-4437-9D20-2BBDA1AA9FF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721600" y="3721395"/>
            <a:ext cx="4345560" cy="3136604"/>
          </a:xfrm>
          <a:prstGeom prst="line">
            <a:avLst/>
          </a:prstGeom>
          <a:ln w="9525">
            <a:solidFill>
              <a:srgbClr val="BFBFBF">
                <a:alpha val="69804"/>
              </a:srgbClr>
            </a:solidFill>
          </a:ln>
        </p:spPr>
        <p:style>
          <a:lnRef idx="2">
            <a:schemeClr val="accent1"/>
          </a:lnRef>
          <a:fillRef idx="0">
            <a:schemeClr val="accent1"/>
          </a:fillRef>
          <a:effectRef idx="1">
            <a:schemeClr val="accent1"/>
          </a:effectRef>
          <a:fontRef idx="minor">
            <a:schemeClr val="tx1"/>
          </a:fontRef>
        </p:style>
      </p:cxnSp>
      <p:sp>
        <p:nvSpPr>
          <p:cNvPr id="16" name="Rectangle 23">
            <a:extLst>
              <a:ext uri="{FF2B5EF4-FFF2-40B4-BE49-F238E27FC236}">
                <a16:creationId xmlns:a16="http://schemas.microsoft.com/office/drawing/2014/main" id="{BB934D2B-85E2-4375-94EE-B66C16BF79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5">
            <a:extLst>
              <a:ext uri="{FF2B5EF4-FFF2-40B4-BE49-F238E27FC236}">
                <a16:creationId xmlns:a16="http://schemas.microsoft.com/office/drawing/2014/main" id="{9B445E02-D785-4565-B842-9567BBC09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2C153736-D102-4F57-9DE7-615AFC02B0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7">
            <a:extLst>
              <a:ext uri="{FF2B5EF4-FFF2-40B4-BE49-F238E27FC236}">
                <a16:creationId xmlns:a16="http://schemas.microsoft.com/office/drawing/2014/main" id="{BA407A52-66F4-4CDE-A726-FF79F3EC34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8">
            <a:extLst>
              <a:ext uri="{FF2B5EF4-FFF2-40B4-BE49-F238E27FC236}">
                <a16:creationId xmlns:a16="http://schemas.microsoft.com/office/drawing/2014/main" id="{D28FFB34-4FC3-46F5-B900-D3B774FD0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a:extLst>
              <a:ext uri="{FF2B5EF4-FFF2-40B4-BE49-F238E27FC236}">
                <a16:creationId xmlns:a16="http://schemas.microsoft.com/office/drawing/2014/main" id="{205F7B13-ACB5-46BE-8070-0431266B18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a:extLst>
              <a:ext uri="{FF2B5EF4-FFF2-40B4-BE49-F238E27FC236}">
                <a16:creationId xmlns:a16="http://schemas.microsoft.com/office/drawing/2014/main" id="{D52A0D23-45DD-4DF4-ADE6-A81F409BB9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Nadpis 1">
            <a:extLst>
              <a:ext uri="{FF2B5EF4-FFF2-40B4-BE49-F238E27FC236}">
                <a16:creationId xmlns:a16="http://schemas.microsoft.com/office/drawing/2014/main" id="{1769AD93-E280-4873-A1B0-773107847B4E}"/>
              </a:ext>
            </a:extLst>
          </p:cNvPr>
          <p:cNvSpPr>
            <a:spLocks noGrp="1"/>
          </p:cNvSpPr>
          <p:nvPr>
            <p:ph type="title"/>
          </p:nvPr>
        </p:nvSpPr>
        <p:spPr>
          <a:xfrm>
            <a:off x="7829658" y="1253067"/>
            <a:ext cx="3371742" cy="4351866"/>
          </a:xfrm>
        </p:spPr>
        <p:txBody>
          <a:bodyPr anchor="ctr">
            <a:normAutofit/>
          </a:bodyPr>
          <a:lstStyle/>
          <a:p>
            <a:r>
              <a:rPr lang="cs-CZ">
                <a:solidFill>
                  <a:schemeClr val="bg1"/>
                </a:solidFill>
              </a:rPr>
              <a:t>CHOICE NO.2:</a:t>
            </a:r>
            <a:br>
              <a:rPr lang="cs-CZ">
                <a:solidFill>
                  <a:schemeClr val="bg1"/>
                </a:solidFill>
              </a:rPr>
            </a:br>
            <a:r>
              <a:rPr lang="cs-CZ" b="1">
                <a:solidFill>
                  <a:schemeClr val="bg1"/>
                </a:solidFill>
              </a:rPr>
              <a:t>LAND ART</a:t>
            </a:r>
            <a:endParaRPr lang="cs-CZ">
              <a:solidFill>
                <a:schemeClr val="bg1"/>
              </a:solidFill>
            </a:endParaRPr>
          </a:p>
        </p:txBody>
      </p:sp>
    </p:spTree>
    <p:extLst>
      <p:ext uri="{BB962C8B-B14F-4D97-AF65-F5344CB8AC3E}">
        <p14:creationId xmlns:p14="http://schemas.microsoft.com/office/powerpoint/2010/main" val="11809327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9" name="Rectangle 78">
            <a:extLst>
              <a:ext uri="{FF2B5EF4-FFF2-40B4-BE49-F238E27FC236}">
                <a16:creationId xmlns:a16="http://schemas.microsoft.com/office/drawing/2014/main" id="{531A1158-931F-4682-A085-AF74D62041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1769AD93-E280-4873-A1B0-773107847B4E}"/>
              </a:ext>
            </a:extLst>
          </p:cNvPr>
          <p:cNvSpPr>
            <a:spLocks noGrp="1"/>
          </p:cNvSpPr>
          <p:nvPr>
            <p:ph type="title"/>
          </p:nvPr>
        </p:nvSpPr>
        <p:spPr>
          <a:xfrm>
            <a:off x="6096000" y="609600"/>
            <a:ext cx="3178002" cy="1922060"/>
          </a:xfrm>
        </p:spPr>
        <p:txBody>
          <a:bodyPr anchor="b">
            <a:normAutofit/>
          </a:bodyPr>
          <a:lstStyle/>
          <a:p>
            <a:r>
              <a:rPr lang="cs-CZ" sz="3200"/>
              <a:t>CHOICE NO.2:</a:t>
            </a:r>
            <a:br>
              <a:rPr lang="cs-CZ" sz="3200"/>
            </a:br>
            <a:r>
              <a:rPr lang="cs-CZ" sz="3200" b="1"/>
              <a:t>LAND ART </a:t>
            </a:r>
            <a:r>
              <a:rPr lang="cs-CZ" sz="3200"/>
              <a:t>-</a:t>
            </a:r>
            <a:br>
              <a:rPr lang="cs-CZ" sz="3200"/>
            </a:br>
            <a:r>
              <a:rPr lang="cs-CZ" sz="3200" b="1"/>
              <a:t>EXAMPLES</a:t>
            </a:r>
            <a:endParaRPr lang="cs-CZ" sz="3200"/>
          </a:p>
        </p:txBody>
      </p:sp>
      <p:pic>
        <p:nvPicPr>
          <p:cNvPr id="3082" name="Picture 10" descr="Land ART - Den Země na ZŠ Jungmannova - Město Litovel">
            <a:extLst>
              <a:ext uri="{FF2B5EF4-FFF2-40B4-BE49-F238E27FC236}">
                <a16:creationId xmlns:a16="http://schemas.microsoft.com/office/drawing/2014/main" id="{0940F6DE-7D53-409F-93CC-A914224BBC7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93" r="21002" b="2"/>
          <a:stretch/>
        </p:blipFill>
        <p:spPr bwMode="auto">
          <a:xfrm>
            <a:off x="3078396" y="10"/>
            <a:ext cx="3030396" cy="2618824"/>
          </a:xfrm>
          <a:custGeom>
            <a:avLst/>
            <a:gdLst/>
            <a:ahLst/>
            <a:cxnLst/>
            <a:rect l="l" t="t" r="r" b="b"/>
            <a:pathLst>
              <a:path w="3030396" h="2618834">
                <a:moveTo>
                  <a:pt x="398252" y="0"/>
                </a:moveTo>
                <a:lnTo>
                  <a:pt x="1887012" y="0"/>
                </a:lnTo>
                <a:lnTo>
                  <a:pt x="1887012" y="1"/>
                </a:lnTo>
                <a:lnTo>
                  <a:pt x="3030396" y="1"/>
                </a:lnTo>
                <a:lnTo>
                  <a:pt x="2639222" y="2618834"/>
                </a:lnTo>
                <a:lnTo>
                  <a:pt x="0" y="2618834"/>
                </a:lnTo>
                <a:close/>
              </a:path>
            </a:pathLst>
          </a:custGeom>
          <a:noFill/>
          <a:extLst>
            <a:ext uri="{909E8E84-426E-40DD-AFC4-6F175D3DCCD1}">
              <a14:hiddenFill xmlns:a14="http://schemas.microsoft.com/office/drawing/2010/main">
                <a:solidFill>
                  <a:srgbClr val="FFFFFF"/>
                </a:solidFill>
              </a14:hiddenFill>
            </a:ext>
          </a:extLst>
        </p:spPr>
      </p:pic>
      <p:pic>
        <p:nvPicPr>
          <p:cNvPr id="3076" name="Picture 4" descr="Land Art, umění zasahující přírody">
            <a:extLst>
              <a:ext uri="{FF2B5EF4-FFF2-40B4-BE49-F238E27FC236}">
                <a16:creationId xmlns:a16="http://schemas.microsoft.com/office/drawing/2014/main" id="{686EB60C-C76C-4081-BF8C-2008A8570BC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646" r="12157" b="3"/>
          <a:stretch/>
        </p:blipFill>
        <p:spPr bwMode="auto">
          <a:xfrm>
            <a:off x="440943" y="10"/>
            <a:ext cx="3038117" cy="2618824"/>
          </a:xfrm>
          <a:custGeom>
            <a:avLst/>
            <a:gdLst/>
            <a:ahLst/>
            <a:cxnLst/>
            <a:rect l="l" t="t" r="r" b="b"/>
            <a:pathLst>
              <a:path w="3038117" h="2618834">
                <a:moveTo>
                  <a:pt x="389438" y="0"/>
                </a:moveTo>
                <a:lnTo>
                  <a:pt x="3038117" y="0"/>
                </a:lnTo>
                <a:lnTo>
                  <a:pt x="2639865" y="2618834"/>
                </a:lnTo>
                <a:lnTo>
                  <a:pt x="0" y="2618834"/>
                </a:lnTo>
                <a:close/>
              </a:path>
            </a:pathLst>
          </a:custGeom>
          <a:noFill/>
          <a:extLst>
            <a:ext uri="{909E8E84-426E-40DD-AFC4-6F175D3DCCD1}">
              <a14:hiddenFill xmlns:a14="http://schemas.microsoft.com/office/drawing/2010/main">
                <a:solidFill>
                  <a:srgbClr val="FFFFFF"/>
                </a:solidFill>
              </a14:hiddenFill>
            </a:ext>
          </a:extLst>
        </p:spPr>
      </p:pic>
      <p:pic>
        <p:nvPicPr>
          <p:cNvPr id="3074" name="Picture 2" descr="Gnome Land-Art Oči - Fotografie zdarma na Pixabay">
            <a:extLst>
              <a:ext uri="{FF2B5EF4-FFF2-40B4-BE49-F238E27FC236}">
                <a16:creationId xmlns:a16="http://schemas.microsoft.com/office/drawing/2014/main" id="{B6DD0188-2DE7-486C-BF27-6C3F567384E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085" r="-1" b="-1"/>
          <a:stretch/>
        </p:blipFill>
        <p:spPr bwMode="auto">
          <a:xfrm>
            <a:off x="1" y="2618834"/>
            <a:ext cx="5717617" cy="4239166"/>
          </a:xfrm>
          <a:custGeom>
            <a:avLst/>
            <a:gdLst/>
            <a:ahLst/>
            <a:cxnLst/>
            <a:rect l="l" t="t" r="r" b="b"/>
            <a:pathLst>
              <a:path w="5717617" h="4239166">
                <a:moveTo>
                  <a:pt x="440944" y="0"/>
                </a:moveTo>
                <a:lnTo>
                  <a:pt x="5717617" y="0"/>
                </a:lnTo>
                <a:lnTo>
                  <a:pt x="5084413" y="4239166"/>
                </a:lnTo>
                <a:lnTo>
                  <a:pt x="0" y="4239166"/>
                </a:lnTo>
                <a:lnTo>
                  <a:pt x="0" y="2965186"/>
                </a:lnTo>
                <a:close/>
              </a:path>
            </a:pathLst>
          </a:custGeom>
          <a:noFill/>
          <a:extLst>
            <a:ext uri="{909E8E84-426E-40DD-AFC4-6F175D3DCCD1}">
              <a14:hiddenFill xmlns:a14="http://schemas.microsoft.com/office/drawing/2010/main">
                <a:solidFill>
                  <a:srgbClr val="FFFFFF"/>
                </a:solidFill>
              </a14:hiddenFill>
            </a:ext>
          </a:extLst>
        </p:spPr>
      </p:pic>
      <p:sp>
        <p:nvSpPr>
          <p:cNvPr id="3" name="Zástupný obsah 2">
            <a:extLst>
              <a:ext uri="{FF2B5EF4-FFF2-40B4-BE49-F238E27FC236}">
                <a16:creationId xmlns:a16="http://schemas.microsoft.com/office/drawing/2014/main" id="{BAB4B05B-EAB2-4BC9-8348-3956C128DD41}"/>
              </a:ext>
            </a:extLst>
          </p:cNvPr>
          <p:cNvSpPr>
            <a:spLocks noGrp="1"/>
          </p:cNvSpPr>
          <p:nvPr>
            <p:ph idx="1"/>
          </p:nvPr>
        </p:nvSpPr>
        <p:spPr>
          <a:xfrm>
            <a:off x="6096000" y="2710380"/>
            <a:ext cx="3178002" cy="3330982"/>
          </a:xfrm>
        </p:spPr>
        <p:txBody>
          <a:bodyPr>
            <a:normAutofit/>
          </a:bodyPr>
          <a:lstStyle/>
          <a:p>
            <a:pPr marL="0" indent="0" rtl="0">
              <a:spcBef>
                <a:spcPts val="0"/>
              </a:spcBef>
              <a:spcAft>
                <a:spcPts val="800"/>
              </a:spcAft>
              <a:buNone/>
            </a:pPr>
            <a:endParaRPr lang="en-US" b="0" dirty="0">
              <a:effectLst/>
            </a:endParaRPr>
          </a:p>
          <a:p>
            <a:pPr marL="106680" indent="0" rtl="0">
              <a:spcBef>
                <a:spcPts val="0"/>
              </a:spcBef>
              <a:spcAft>
                <a:spcPts val="800"/>
              </a:spcAft>
              <a:buNone/>
            </a:pPr>
            <a:endParaRPr lang="cs-CZ" dirty="0"/>
          </a:p>
        </p:txBody>
      </p:sp>
      <p:grpSp>
        <p:nvGrpSpPr>
          <p:cNvPr id="81" name="Group 80">
            <a:extLst>
              <a:ext uri="{FF2B5EF4-FFF2-40B4-BE49-F238E27FC236}">
                <a16:creationId xmlns:a16="http://schemas.microsoft.com/office/drawing/2014/main" id="{68CC4534-BAAC-4D5F-9F61-089745A30A8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82" name="Straight Connector 81">
              <a:extLst>
                <a:ext uri="{FF2B5EF4-FFF2-40B4-BE49-F238E27FC236}">
                  <a16:creationId xmlns:a16="http://schemas.microsoft.com/office/drawing/2014/main" id="{99868E2D-9742-407F-951A-CBC2D02BB60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83" name="Straight Connector 82">
              <a:extLst>
                <a:ext uri="{FF2B5EF4-FFF2-40B4-BE49-F238E27FC236}">
                  <a16:creationId xmlns:a16="http://schemas.microsoft.com/office/drawing/2014/main" id="{0260601E-0F58-44EA-8496-D4CCBA9DF70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84" name="Rectangle 23">
              <a:extLst>
                <a:ext uri="{FF2B5EF4-FFF2-40B4-BE49-F238E27FC236}">
                  <a16:creationId xmlns:a16="http://schemas.microsoft.com/office/drawing/2014/main" id="{E7685DF3-C544-4461-BCFF-BFC22FD087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5" name="Rectangle 25">
              <a:extLst>
                <a:ext uri="{FF2B5EF4-FFF2-40B4-BE49-F238E27FC236}">
                  <a16:creationId xmlns:a16="http://schemas.microsoft.com/office/drawing/2014/main" id="{BF702000-D597-4B33-97F1-3EA2CA978D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6" name="Isosceles Triangle 85">
              <a:extLst>
                <a:ext uri="{FF2B5EF4-FFF2-40B4-BE49-F238E27FC236}">
                  <a16:creationId xmlns:a16="http://schemas.microsoft.com/office/drawing/2014/main" id="{7940EC63-7135-4958-A6DA-2B7B3F549B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87" name="Rectangle 27">
              <a:extLst>
                <a:ext uri="{FF2B5EF4-FFF2-40B4-BE49-F238E27FC236}">
                  <a16:creationId xmlns:a16="http://schemas.microsoft.com/office/drawing/2014/main" id="{0EDEC1C3-D953-4DF1-914A-FE4A7DB612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8" name="Rectangle 28">
              <a:extLst>
                <a:ext uri="{FF2B5EF4-FFF2-40B4-BE49-F238E27FC236}">
                  <a16:creationId xmlns:a16="http://schemas.microsoft.com/office/drawing/2014/main" id="{58EFEF71-11D2-41FA-B797-4781045CEA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9" name="Rectangle 29">
              <a:extLst>
                <a:ext uri="{FF2B5EF4-FFF2-40B4-BE49-F238E27FC236}">
                  <a16:creationId xmlns:a16="http://schemas.microsoft.com/office/drawing/2014/main" id="{08B9320D-2631-415E-9956-83E6C6F1D7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90" name="Isosceles Triangle 89">
              <a:extLst>
                <a:ext uri="{FF2B5EF4-FFF2-40B4-BE49-F238E27FC236}">
                  <a16:creationId xmlns:a16="http://schemas.microsoft.com/office/drawing/2014/main" id="{164EAB87-65E0-4E1F-B08C-D636A9585C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91" name="Isosceles Triangle 90">
              <a:extLst>
                <a:ext uri="{FF2B5EF4-FFF2-40B4-BE49-F238E27FC236}">
                  <a16:creationId xmlns:a16="http://schemas.microsoft.com/office/drawing/2014/main" id="{A3C46668-C714-4110-8DCB-DB0056366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Tree>
    <p:extLst>
      <p:ext uri="{BB962C8B-B14F-4D97-AF65-F5344CB8AC3E}">
        <p14:creationId xmlns:p14="http://schemas.microsoft.com/office/powerpoint/2010/main" val="3648945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9" name="Rectangle 138">
            <a:extLst>
              <a:ext uri="{FF2B5EF4-FFF2-40B4-BE49-F238E27FC236}">
                <a16:creationId xmlns:a16="http://schemas.microsoft.com/office/drawing/2014/main" id="{531A1158-931F-4682-A085-AF74D62041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1769AD93-E280-4873-A1B0-773107847B4E}"/>
              </a:ext>
            </a:extLst>
          </p:cNvPr>
          <p:cNvSpPr>
            <a:spLocks noGrp="1"/>
          </p:cNvSpPr>
          <p:nvPr>
            <p:ph type="title"/>
          </p:nvPr>
        </p:nvSpPr>
        <p:spPr>
          <a:xfrm>
            <a:off x="6096000" y="609600"/>
            <a:ext cx="3178002" cy="1922060"/>
          </a:xfrm>
        </p:spPr>
        <p:txBody>
          <a:bodyPr anchor="b">
            <a:normAutofit/>
          </a:bodyPr>
          <a:lstStyle/>
          <a:p>
            <a:r>
              <a:rPr lang="cs-CZ" sz="3200"/>
              <a:t>CHOICE NO.2:</a:t>
            </a:r>
            <a:br>
              <a:rPr lang="cs-CZ" sz="3200"/>
            </a:br>
            <a:r>
              <a:rPr lang="cs-CZ" sz="3200" b="1"/>
              <a:t>LAND ART </a:t>
            </a:r>
            <a:r>
              <a:rPr lang="cs-CZ" sz="3200"/>
              <a:t>-</a:t>
            </a:r>
            <a:br>
              <a:rPr lang="cs-CZ" sz="3200"/>
            </a:br>
            <a:r>
              <a:rPr lang="cs-CZ" sz="3200" b="1"/>
              <a:t>EXAMPLES</a:t>
            </a:r>
            <a:endParaRPr lang="cs-CZ" sz="3200"/>
          </a:p>
        </p:txBody>
      </p:sp>
      <p:pic>
        <p:nvPicPr>
          <p:cNvPr id="4100" name="Picture 4" descr="G1 a Land art - Cyrilometodějské gymnázium a střední odborná škola  pedagogická Brno">
            <a:extLst>
              <a:ext uri="{FF2B5EF4-FFF2-40B4-BE49-F238E27FC236}">
                <a16:creationId xmlns:a16="http://schemas.microsoft.com/office/drawing/2014/main" id="{625924B5-FE61-4E74-9E19-437DEEEF46B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133" r="2" b="40138"/>
          <a:stretch/>
        </p:blipFill>
        <p:spPr bwMode="auto">
          <a:xfrm>
            <a:off x="3078396" y="10"/>
            <a:ext cx="3030396" cy="2618824"/>
          </a:xfrm>
          <a:custGeom>
            <a:avLst/>
            <a:gdLst/>
            <a:ahLst/>
            <a:cxnLst/>
            <a:rect l="l" t="t" r="r" b="b"/>
            <a:pathLst>
              <a:path w="3030396" h="2618834">
                <a:moveTo>
                  <a:pt x="398252" y="0"/>
                </a:moveTo>
                <a:lnTo>
                  <a:pt x="1887012" y="0"/>
                </a:lnTo>
                <a:lnTo>
                  <a:pt x="1887012" y="1"/>
                </a:lnTo>
                <a:lnTo>
                  <a:pt x="3030396" y="1"/>
                </a:lnTo>
                <a:lnTo>
                  <a:pt x="2639222" y="2618834"/>
                </a:lnTo>
                <a:lnTo>
                  <a:pt x="0" y="2618834"/>
                </a:lnTo>
                <a:close/>
              </a:path>
            </a:pathLst>
          </a:custGeom>
          <a:noFill/>
          <a:extLst>
            <a:ext uri="{909E8E84-426E-40DD-AFC4-6F175D3DCCD1}">
              <a14:hiddenFill xmlns:a14="http://schemas.microsoft.com/office/drawing/2010/main">
                <a:solidFill>
                  <a:srgbClr val="FFFFFF"/>
                </a:solidFill>
              </a14:hiddenFill>
            </a:ext>
          </a:extLst>
        </p:spPr>
      </p:pic>
      <p:pic>
        <p:nvPicPr>
          <p:cNvPr id="4098" name="Picture 2" descr="Land Art &gt; Zábava, Akce pro děti, Akce další &gt; Události &gt; Superevent">
            <a:extLst>
              <a:ext uri="{FF2B5EF4-FFF2-40B4-BE49-F238E27FC236}">
                <a16:creationId xmlns:a16="http://schemas.microsoft.com/office/drawing/2014/main" id="{F7F60014-1B96-44EE-BEF1-2CD63FC874B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256" r="6811" b="-1"/>
          <a:stretch/>
        </p:blipFill>
        <p:spPr bwMode="auto">
          <a:xfrm>
            <a:off x="440943" y="10"/>
            <a:ext cx="3038117" cy="2618824"/>
          </a:xfrm>
          <a:custGeom>
            <a:avLst/>
            <a:gdLst/>
            <a:ahLst/>
            <a:cxnLst/>
            <a:rect l="l" t="t" r="r" b="b"/>
            <a:pathLst>
              <a:path w="3038117" h="2618834">
                <a:moveTo>
                  <a:pt x="389438" y="0"/>
                </a:moveTo>
                <a:lnTo>
                  <a:pt x="3038117" y="0"/>
                </a:lnTo>
                <a:lnTo>
                  <a:pt x="2639865" y="2618834"/>
                </a:lnTo>
                <a:lnTo>
                  <a:pt x="0" y="2618834"/>
                </a:lnTo>
                <a:close/>
              </a:path>
            </a:pathLst>
          </a:custGeom>
          <a:noFill/>
          <a:extLst>
            <a:ext uri="{909E8E84-426E-40DD-AFC4-6F175D3DCCD1}">
              <a14:hiddenFill xmlns:a14="http://schemas.microsoft.com/office/drawing/2010/main">
                <a:solidFill>
                  <a:srgbClr val="FFFFFF"/>
                </a:solidFill>
              </a14:hiddenFill>
            </a:ext>
          </a:extLst>
        </p:spPr>
      </p:pic>
      <p:pic>
        <p:nvPicPr>
          <p:cNvPr id="4102" name="Picture 6" descr="G1 a Land art - Cyrilometodějské gymnázium a střední odborná škola  pedagogická Brno">
            <a:extLst>
              <a:ext uri="{FF2B5EF4-FFF2-40B4-BE49-F238E27FC236}">
                <a16:creationId xmlns:a16="http://schemas.microsoft.com/office/drawing/2014/main" id="{A21598E9-9621-4796-8603-5DDE0E584CA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857" r="1" b="1"/>
          <a:stretch/>
        </p:blipFill>
        <p:spPr bwMode="auto">
          <a:xfrm>
            <a:off x="1" y="2618834"/>
            <a:ext cx="5717617" cy="4239166"/>
          </a:xfrm>
          <a:custGeom>
            <a:avLst/>
            <a:gdLst/>
            <a:ahLst/>
            <a:cxnLst/>
            <a:rect l="l" t="t" r="r" b="b"/>
            <a:pathLst>
              <a:path w="5717617" h="4239166">
                <a:moveTo>
                  <a:pt x="440944" y="0"/>
                </a:moveTo>
                <a:lnTo>
                  <a:pt x="5717617" y="0"/>
                </a:lnTo>
                <a:lnTo>
                  <a:pt x="5084413" y="4239166"/>
                </a:lnTo>
                <a:lnTo>
                  <a:pt x="0" y="4239166"/>
                </a:lnTo>
                <a:lnTo>
                  <a:pt x="0" y="2965186"/>
                </a:lnTo>
                <a:close/>
              </a:path>
            </a:pathLst>
          </a:custGeom>
          <a:noFill/>
          <a:extLst>
            <a:ext uri="{909E8E84-426E-40DD-AFC4-6F175D3DCCD1}">
              <a14:hiddenFill xmlns:a14="http://schemas.microsoft.com/office/drawing/2010/main">
                <a:solidFill>
                  <a:srgbClr val="FFFFFF"/>
                </a:solidFill>
              </a14:hiddenFill>
            </a:ext>
          </a:extLst>
        </p:spPr>
      </p:pic>
      <p:sp>
        <p:nvSpPr>
          <p:cNvPr id="3" name="Zástupný obsah 2">
            <a:extLst>
              <a:ext uri="{FF2B5EF4-FFF2-40B4-BE49-F238E27FC236}">
                <a16:creationId xmlns:a16="http://schemas.microsoft.com/office/drawing/2014/main" id="{BAB4B05B-EAB2-4BC9-8348-3956C128DD41}"/>
              </a:ext>
            </a:extLst>
          </p:cNvPr>
          <p:cNvSpPr>
            <a:spLocks noGrp="1"/>
          </p:cNvSpPr>
          <p:nvPr>
            <p:ph idx="1"/>
          </p:nvPr>
        </p:nvSpPr>
        <p:spPr>
          <a:xfrm>
            <a:off x="6096000" y="2710380"/>
            <a:ext cx="3178002" cy="3330982"/>
          </a:xfrm>
        </p:spPr>
        <p:txBody>
          <a:bodyPr>
            <a:normAutofit/>
          </a:bodyPr>
          <a:lstStyle/>
          <a:p>
            <a:pPr marL="0" indent="0" rtl="0">
              <a:spcBef>
                <a:spcPts val="0"/>
              </a:spcBef>
              <a:spcAft>
                <a:spcPts val="800"/>
              </a:spcAft>
              <a:buNone/>
            </a:pPr>
            <a:endParaRPr lang="en-US" b="0" dirty="0">
              <a:effectLst/>
            </a:endParaRPr>
          </a:p>
          <a:p>
            <a:pPr marL="106680" indent="0" rtl="0">
              <a:spcBef>
                <a:spcPts val="0"/>
              </a:spcBef>
              <a:spcAft>
                <a:spcPts val="800"/>
              </a:spcAft>
              <a:buNone/>
            </a:pPr>
            <a:endParaRPr lang="cs-CZ" dirty="0"/>
          </a:p>
        </p:txBody>
      </p:sp>
      <p:grpSp>
        <p:nvGrpSpPr>
          <p:cNvPr id="141" name="Group 140">
            <a:extLst>
              <a:ext uri="{FF2B5EF4-FFF2-40B4-BE49-F238E27FC236}">
                <a16:creationId xmlns:a16="http://schemas.microsoft.com/office/drawing/2014/main" id="{68CC4534-BAAC-4D5F-9F61-089745A30A8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42" name="Straight Connector 141">
              <a:extLst>
                <a:ext uri="{FF2B5EF4-FFF2-40B4-BE49-F238E27FC236}">
                  <a16:creationId xmlns:a16="http://schemas.microsoft.com/office/drawing/2014/main" id="{99868E2D-9742-407F-951A-CBC2D02BB60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43" name="Straight Connector 142">
              <a:extLst>
                <a:ext uri="{FF2B5EF4-FFF2-40B4-BE49-F238E27FC236}">
                  <a16:creationId xmlns:a16="http://schemas.microsoft.com/office/drawing/2014/main" id="{0260601E-0F58-44EA-8496-D4CCBA9DF70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44" name="Rectangle 23">
              <a:extLst>
                <a:ext uri="{FF2B5EF4-FFF2-40B4-BE49-F238E27FC236}">
                  <a16:creationId xmlns:a16="http://schemas.microsoft.com/office/drawing/2014/main" id="{E7685DF3-C544-4461-BCFF-BFC22FD087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5" name="Rectangle 25">
              <a:extLst>
                <a:ext uri="{FF2B5EF4-FFF2-40B4-BE49-F238E27FC236}">
                  <a16:creationId xmlns:a16="http://schemas.microsoft.com/office/drawing/2014/main" id="{BF702000-D597-4B33-97F1-3EA2CA978D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6" name="Isosceles Triangle 145">
              <a:extLst>
                <a:ext uri="{FF2B5EF4-FFF2-40B4-BE49-F238E27FC236}">
                  <a16:creationId xmlns:a16="http://schemas.microsoft.com/office/drawing/2014/main" id="{7940EC63-7135-4958-A6DA-2B7B3F549B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7" name="Rectangle 27">
              <a:extLst>
                <a:ext uri="{FF2B5EF4-FFF2-40B4-BE49-F238E27FC236}">
                  <a16:creationId xmlns:a16="http://schemas.microsoft.com/office/drawing/2014/main" id="{0EDEC1C3-D953-4DF1-914A-FE4A7DB612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8" name="Rectangle 28">
              <a:extLst>
                <a:ext uri="{FF2B5EF4-FFF2-40B4-BE49-F238E27FC236}">
                  <a16:creationId xmlns:a16="http://schemas.microsoft.com/office/drawing/2014/main" id="{58EFEF71-11D2-41FA-B797-4781045CEA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9" name="Rectangle 29">
              <a:extLst>
                <a:ext uri="{FF2B5EF4-FFF2-40B4-BE49-F238E27FC236}">
                  <a16:creationId xmlns:a16="http://schemas.microsoft.com/office/drawing/2014/main" id="{08B9320D-2631-415E-9956-83E6C6F1D7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0" name="Isosceles Triangle 149">
              <a:extLst>
                <a:ext uri="{FF2B5EF4-FFF2-40B4-BE49-F238E27FC236}">
                  <a16:creationId xmlns:a16="http://schemas.microsoft.com/office/drawing/2014/main" id="{164EAB87-65E0-4E1F-B08C-D636A9585C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1" name="Isosceles Triangle 150">
              <a:extLst>
                <a:ext uri="{FF2B5EF4-FFF2-40B4-BE49-F238E27FC236}">
                  <a16:creationId xmlns:a16="http://schemas.microsoft.com/office/drawing/2014/main" id="{A3C46668-C714-4110-8DCB-DB0056366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Tree>
    <p:extLst>
      <p:ext uri="{BB962C8B-B14F-4D97-AF65-F5344CB8AC3E}">
        <p14:creationId xmlns:p14="http://schemas.microsoft.com/office/powerpoint/2010/main" val="3040939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2" name="Rectangle 191">
            <a:extLst>
              <a:ext uri="{FF2B5EF4-FFF2-40B4-BE49-F238E27FC236}">
                <a16:creationId xmlns:a16="http://schemas.microsoft.com/office/drawing/2014/main" id="{531A1158-931F-4682-A085-AF74D62041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1769AD93-E280-4873-A1B0-773107847B4E}"/>
              </a:ext>
            </a:extLst>
          </p:cNvPr>
          <p:cNvSpPr>
            <a:spLocks noGrp="1"/>
          </p:cNvSpPr>
          <p:nvPr>
            <p:ph type="title"/>
          </p:nvPr>
        </p:nvSpPr>
        <p:spPr>
          <a:xfrm>
            <a:off x="6096000" y="609600"/>
            <a:ext cx="3178002" cy="1922060"/>
          </a:xfrm>
        </p:spPr>
        <p:txBody>
          <a:bodyPr anchor="b">
            <a:normAutofit/>
          </a:bodyPr>
          <a:lstStyle/>
          <a:p>
            <a:r>
              <a:rPr lang="cs-CZ" sz="3200"/>
              <a:t>CHOICE NO.2:</a:t>
            </a:r>
            <a:br>
              <a:rPr lang="cs-CZ" sz="3200"/>
            </a:br>
            <a:r>
              <a:rPr lang="cs-CZ" sz="3200" b="1"/>
              <a:t>LAND ART </a:t>
            </a:r>
            <a:r>
              <a:rPr lang="cs-CZ" sz="3200"/>
              <a:t>-</a:t>
            </a:r>
            <a:br>
              <a:rPr lang="cs-CZ" sz="3200"/>
            </a:br>
            <a:r>
              <a:rPr lang="cs-CZ" sz="3200" b="1"/>
              <a:t>EXAMPLES</a:t>
            </a:r>
            <a:endParaRPr lang="cs-CZ" sz="3200"/>
          </a:p>
        </p:txBody>
      </p:sp>
      <p:pic>
        <p:nvPicPr>
          <p:cNvPr id="5122" name="Picture 2" descr="Stone-Footprints-land-art-Iain-Blake-8 | Old School Garden">
            <a:extLst>
              <a:ext uri="{FF2B5EF4-FFF2-40B4-BE49-F238E27FC236}">
                <a16:creationId xmlns:a16="http://schemas.microsoft.com/office/drawing/2014/main" id="{1DA20807-C79E-4A38-B520-1D4E11F0EA1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6729" r="1" b="12099"/>
          <a:stretch/>
        </p:blipFill>
        <p:spPr bwMode="auto">
          <a:xfrm>
            <a:off x="3078396" y="10"/>
            <a:ext cx="3030396" cy="2618824"/>
          </a:xfrm>
          <a:custGeom>
            <a:avLst/>
            <a:gdLst/>
            <a:ahLst/>
            <a:cxnLst/>
            <a:rect l="l" t="t" r="r" b="b"/>
            <a:pathLst>
              <a:path w="3030396" h="2618834">
                <a:moveTo>
                  <a:pt x="398252" y="0"/>
                </a:moveTo>
                <a:lnTo>
                  <a:pt x="1887012" y="0"/>
                </a:lnTo>
                <a:lnTo>
                  <a:pt x="1887012" y="1"/>
                </a:lnTo>
                <a:lnTo>
                  <a:pt x="3030396" y="1"/>
                </a:lnTo>
                <a:lnTo>
                  <a:pt x="2639222" y="2618834"/>
                </a:lnTo>
                <a:lnTo>
                  <a:pt x="0" y="2618834"/>
                </a:lnTo>
                <a:close/>
              </a:path>
            </a:pathLst>
          </a:custGeom>
          <a:noFill/>
          <a:extLst>
            <a:ext uri="{909E8E84-426E-40DD-AFC4-6F175D3DCCD1}">
              <a14:hiddenFill xmlns:a14="http://schemas.microsoft.com/office/drawing/2010/main">
                <a:solidFill>
                  <a:srgbClr val="FFFFFF"/>
                </a:solidFill>
              </a14:hiddenFill>
            </a:ext>
          </a:extLst>
        </p:spPr>
      </p:pic>
      <p:pic>
        <p:nvPicPr>
          <p:cNvPr id="5126" name="Picture 6" descr="Empty retro frame hanging on poor land Photograph by Michal Bednarek">
            <a:extLst>
              <a:ext uri="{FF2B5EF4-FFF2-40B4-BE49-F238E27FC236}">
                <a16:creationId xmlns:a16="http://schemas.microsoft.com/office/drawing/2014/main" id="{AEAAC80C-BC95-41D6-90D8-FE483C51718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7879" b="-2"/>
          <a:stretch/>
        </p:blipFill>
        <p:spPr bwMode="auto">
          <a:xfrm>
            <a:off x="440943" y="10"/>
            <a:ext cx="3038117" cy="2618824"/>
          </a:xfrm>
          <a:custGeom>
            <a:avLst/>
            <a:gdLst/>
            <a:ahLst/>
            <a:cxnLst/>
            <a:rect l="l" t="t" r="r" b="b"/>
            <a:pathLst>
              <a:path w="3038117" h="2618834">
                <a:moveTo>
                  <a:pt x="389438" y="0"/>
                </a:moveTo>
                <a:lnTo>
                  <a:pt x="3038117" y="0"/>
                </a:lnTo>
                <a:lnTo>
                  <a:pt x="2639865" y="2618834"/>
                </a:lnTo>
                <a:lnTo>
                  <a:pt x="0" y="2618834"/>
                </a:lnTo>
                <a:close/>
              </a:path>
            </a:pathLst>
          </a:custGeom>
          <a:noFill/>
          <a:extLst>
            <a:ext uri="{909E8E84-426E-40DD-AFC4-6F175D3DCCD1}">
              <a14:hiddenFill xmlns:a14="http://schemas.microsoft.com/office/drawing/2010/main">
                <a:solidFill>
                  <a:srgbClr val="FFFFFF"/>
                </a:solidFill>
              </a14:hiddenFill>
            </a:ext>
          </a:extLst>
        </p:spPr>
      </p:pic>
      <p:pic>
        <p:nvPicPr>
          <p:cNvPr id="5124" name="Picture 4" descr="Empty view - Andy Jamieson">
            <a:extLst>
              <a:ext uri="{FF2B5EF4-FFF2-40B4-BE49-F238E27FC236}">
                <a16:creationId xmlns:a16="http://schemas.microsoft.com/office/drawing/2014/main" id="{B5F70292-4FD8-4D05-AE0D-6FF28BD702C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046" r="7014" b="-1"/>
          <a:stretch/>
        </p:blipFill>
        <p:spPr bwMode="auto">
          <a:xfrm>
            <a:off x="1" y="2618834"/>
            <a:ext cx="5717617" cy="4239166"/>
          </a:xfrm>
          <a:custGeom>
            <a:avLst/>
            <a:gdLst/>
            <a:ahLst/>
            <a:cxnLst/>
            <a:rect l="l" t="t" r="r" b="b"/>
            <a:pathLst>
              <a:path w="5717617" h="4239166">
                <a:moveTo>
                  <a:pt x="440944" y="0"/>
                </a:moveTo>
                <a:lnTo>
                  <a:pt x="5717617" y="0"/>
                </a:lnTo>
                <a:lnTo>
                  <a:pt x="5084413" y="4239166"/>
                </a:lnTo>
                <a:lnTo>
                  <a:pt x="0" y="4239166"/>
                </a:lnTo>
                <a:lnTo>
                  <a:pt x="0" y="2965186"/>
                </a:lnTo>
                <a:close/>
              </a:path>
            </a:pathLst>
          </a:custGeom>
          <a:noFill/>
          <a:extLst>
            <a:ext uri="{909E8E84-426E-40DD-AFC4-6F175D3DCCD1}">
              <a14:hiddenFill xmlns:a14="http://schemas.microsoft.com/office/drawing/2010/main">
                <a:solidFill>
                  <a:srgbClr val="FFFFFF"/>
                </a:solidFill>
              </a14:hiddenFill>
            </a:ext>
          </a:extLst>
        </p:spPr>
      </p:pic>
      <p:sp>
        <p:nvSpPr>
          <p:cNvPr id="3" name="Zástupný obsah 2">
            <a:extLst>
              <a:ext uri="{FF2B5EF4-FFF2-40B4-BE49-F238E27FC236}">
                <a16:creationId xmlns:a16="http://schemas.microsoft.com/office/drawing/2014/main" id="{BAB4B05B-EAB2-4BC9-8348-3956C128DD41}"/>
              </a:ext>
            </a:extLst>
          </p:cNvPr>
          <p:cNvSpPr>
            <a:spLocks noGrp="1"/>
          </p:cNvSpPr>
          <p:nvPr>
            <p:ph idx="1"/>
          </p:nvPr>
        </p:nvSpPr>
        <p:spPr>
          <a:xfrm>
            <a:off x="6096000" y="2710380"/>
            <a:ext cx="3178002" cy="3330982"/>
          </a:xfrm>
        </p:spPr>
        <p:txBody>
          <a:bodyPr>
            <a:normAutofit/>
          </a:bodyPr>
          <a:lstStyle/>
          <a:p>
            <a:pPr marL="0" indent="0" rtl="0">
              <a:spcBef>
                <a:spcPts val="0"/>
              </a:spcBef>
              <a:spcAft>
                <a:spcPts val="800"/>
              </a:spcAft>
              <a:buNone/>
            </a:pPr>
            <a:endParaRPr lang="en-US" b="0" dirty="0">
              <a:effectLst/>
            </a:endParaRPr>
          </a:p>
          <a:p>
            <a:pPr marL="106680" indent="0" rtl="0">
              <a:spcBef>
                <a:spcPts val="0"/>
              </a:spcBef>
              <a:spcAft>
                <a:spcPts val="800"/>
              </a:spcAft>
              <a:buNone/>
            </a:pPr>
            <a:endParaRPr lang="cs-CZ" dirty="0"/>
          </a:p>
        </p:txBody>
      </p:sp>
      <p:grpSp>
        <p:nvGrpSpPr>
          <p:cNvPr id="193" name="Group 192">
            <a:extLst>
              <a:ext uri="{FF2B5EF4-FFF2-40B4-BE49-F238E27FC236}">
                <a16:creationId xmlns:a16="http://schemas.microsoft.com/office/drawing/2014/main" id="{68CC4534-BAAC-4D5F-9F61-089745A30A8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94" name="Straight Connector 193">
              <a:extLst>
                <a:ext uri="{FF2B5EF4-FFF2-40B4-BE49-F238E27FC236}">
                  <a16:creationId xmlns:a16="http://schemas.microsoft.com/office/drawing/2014/main" id="{99868E2D-9742-407F-951A-CBC2D02BB60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95" name="Straight Connector 194">
              <a:extLst>
                <a:ext uri="{FF2B5EF4-FFF2-40B4-BE49-F238E27FC236}">
                  <a16:creationId xmlns:a16="http://schemas.microsoft.com/office/drawing/2014/main" id="{0260601E-0F58-44EA-8496-D4CCBA9DF70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96" name="Rectangle 23">
              <a:extLst>
                <a:ext uri="{FF2B5EF4-FFF2-40B4-BE49-F238E27FC236}">
                  <a16:creationId xmlns:a16="http://schemas.microsoft.com/office/drawing/2014/main" id="{E7685DF3-C544-4461-BCFF-BFC22FD087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7" name="Rectangle 25">
              <a:extLst>
                <a:ext uri="{FF2B5EF4-FFF2-40B4-BE49-F238E27FC236}">
                  <a16:creationId xmlns:a16="http://schemas.microsoft.com/office/drawing/2014/main" id="{BF702000-D597-4B33-97F1-3EA2CA978D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8" name="Isosceles Triangle 197">
              <a:extLst>
                <a:ext uri="{FF2B5EF4-FFF2-40B4-BE49-F238E27FC236}">
                  <a16:creationId xmlns:a16="http://schemas.microsoft.com/office/drawing/2014/main" id="{7940EC63-7135-4958-A6DA-2B7B3F549B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9" name="Rectangle 27">
              <a:extLst>
                <a:ext uri="{FF2B5EF4-FFF2-40B4-BE49-F238E27FC236}">
                  <a16:creationId xmlns:a16="http://schemas.microsoft.com/office/drawing/2014/main" id="{0EDEC1C3-D953-4DF1-914A-FE4A7DB612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0" name="Rectangle 28">
              <a:extLst>
                <a:ext uri="{FF2B5EF4-FFF2-40B4-BE49-F238E27FC236}">
                  <a16:creationId xmlns:a16="http://schemas.microsoft.com/office/drawing/2014/main" id="{58EFEF71-11D2-41FA-B797-4781045CEA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1" name="Rectangle 29">
              <a:extLst>
                <a:ext uri="{FF2B5EF4-FFF2-40B4-BE49-F238E27FC236}">
                  <a16:creationId xmlns:a16="http://schemas.microsoft.com/office/drawing/2014/main" id="{08B9320D-2631-415E-9956-83E6C6F1D7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2" name="Isosceles Triangle 201">
              <a:extLst>
                <a:ext uri="{FF2B5EF4-FFF2-40B4-BE49-F238E27FC236}">
                  <a16:creationId xmlns:a16="http://schemas.microsoft.com/office/drawing/2014/main" id="{164EAB87-65E0-4E1F-B08C-D636A9585C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3" name="Isosceles Triangle 202">
              <a:extLst>
                <a:ext uri="{FF2B5EF4-FFF2-40B4-BE49-F238E27FC236}">
                  <a16:creationId xmlns:a16="http://schemas.microsoft.com/office/drawing/2014/main" id="{A3C46668-C714-4110-8DCB-DB0056366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Tree>
    <p:extLst>
      <p:ext uri="{BB962C8B-B14F-4D97-AF65-F5344CB8AC3E}">
        <p14:creationId xmlns:p14="http://schemas.microsoft.com/office/powerpoint/2010/main" val="3927637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9" name="Rectangle 138">
            <a:extLst>
              <a:ext uri="{FF2B5EF4-FFF2-40B4-BE49-F238E27FC236}">
                <a16:creationId xmlns:a16="http://schemas.microsoft.com/office/drawing/2014/main" id="{531A1158-931F-4682-A085-AF74D62041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1769AD93-E280-4873-A1B0-773107847B4E}"/>
              </a:ext>
            </a:extLst>
          </p:cNvPr>
          <p:cNvSpPr>
            <a:spLocks noGrp="1"/>
          </p:cNvSpPr>
          <p:nvPr>
            <p:ph type="title"/>
          </p:nvPr>
        </p:nvSpPr>
        <p:spPr>
          <a:xfrm>
            <a:off x="6096000" y="609600"/>
            <a:ext cx="3178002" cy="1922060"/>
          </a:xfrm>
        </p:spPr>
        <p:txBody>
          <a:bodyPr anchor="b">
            <a:normAutofit/>
          </a:bodyPr>
          <a:lstStyle/>
          <a:p>
            <a:r>
              <a:rPr lang="cs-CZ" sz="3200"/>
              <a:t>CHOICE NO.2:</a:t>
            </a:r>
            <a:br>
              <a:rPr lang="cs-CZ" sz="3200"/>
            </a:br>
            <a:r>
              <a:rPr lang="cs-CZ" sz="3200" b="1"/>
              <a:t>LAND ART </a:t>
            </a:r>
            <a:r>
              <a:rPr lang="cs-CZ" sz="3200"/>
              <a:t>-</a:t>
            </a:r>
            <a:br>
              <a:rPr lang="cs-CZ" sz="3200"/>
            </a:br>
            <a:r>
              <a:rPr lang="cs-CZ" sz="3200" b="1"/>
              <a:t>EXAMPLES</a:t>
            </a:r>
            <a:endParaRPr lang="cs-CZ" sz="3200"/>
          </a:p>
        </p:txBody>
      </p:sp>
      <p:pic>
        <p:nvPicPr>
          <p:cNvPr id="6148" name="Picture 4" descr="Who Says Museum Heists Don't Pay? Here Are 5 Ways Crafty Criminals Actually  Profit From High-Profile Art Thefts | Artnet News">
            <a:extLst>
              <a:ext uri="{FF2B5EF4-FFF2-40B4-BE49-F238E27FC236}">
                <a16:creationId xmlns:a16="http://schemas.microsoft.com/office/drawing/2014/main" id="{9D8CDBBB-76E3-4908-B347-A232F840E88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522" r="11410" b="2"/>
          <a:stretch/>
        </p:blipFill>
        <p:spPr bwMode="auto">
          <a:xfrm>
            <a:off x="3078396" y="10"/>
            <a:ext cx="3030396" cy="2618824"/>
          </a:xfrm>
          <a:custGeom>
            <a:avLst/>
            <a:gdLst/>
            <a:ahLst/>
            <a:cxnLst/>
            <a:rect l="l" t="t" r="r" b="b"/>
            <a:pathLst>
              <a:path w="3030396" h="2618834">
                <a:moveTo>
                  <a:pt x="398252" y="0"/>
                </a:moveTo>
                <a:lnTo>
                  <a:pt x="1887012" y="0"/>
                </a:lnTo>
                <a:lnTo>
                  <a:pt x="1887012" y="1"/>
                </a:lnTo>
                <a:lnTo>
                  <a:pt x="3030396" y="1"/>
                </a:lnTo>
                <a:lnTo>
                  <a:pt x="2639222" y="2618834"/>
                </a:lnTo>
                <a:lnTo>
                  <a:pt x="0" y="2618834"/>
                </a:lnTo>
                <a:close/>
              </a:path>
            </a:pathLst>
          </a:custGeom>
          <a:noFill/>
          <a:extLst>
            <a:ext uri="{909E8E84-426E-40DD-AFC4-6F175D3DCCD1}">
              <a14:hiddenFill xmlns:a14="http://schemas.microsoft.com/office/drawing/2010/main">
                <a:solidFill>
                  <a:srgbClr val="FFFFFF"/>
                </a:solidFill>
              </a14:hiddenFill>
            </a:ext>
          </a:extLst>
        </p:spPr>
      </p:pic>
      <p:pic>
        <p:nvPicPr>
          <p:cNvPr id="6146" name="Picture 2" descr="How to Fill an Empty Frame | Parajanov, Framing photography, Artist">
            <a:extLst>
              <a:ext uri="{FF2B5EF4-FFF2-40B4-BE49-F238E27FC236}">
                <a16:creationId xmlns:a16="http://schemas.microsoft.com/office/drawing/2014/main" id="{8CB0DF3B-1846-448C-A5B8-B09FCB6DDC5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4408" r="1" b="19260"/>
          <a:stretch/>
        </p:blipFill>
        <p:spPr bwMode="auto">
          <a:xfrm>
            <a:off x="440943" y="10"/>
            <a:ext cx="3038117" cy="2618824"/>
          </a:xfrm>
          <a:custGeom>
            <a:avLst/>
            <a:gdLst/>
            <a:ahLst/>
            <a:cxnLst/>
            <a:rect l="l" t="t" r="r" b="b"/>
            <a:pathLst>
              <a:path w="3038117" h="2618834">
                <a:moveTo>
                  <a:pt x="389438" y="0"/>
                </a:moveTo>
                <a:lnTo>
                  <a:pt x="3038117" y="0"/>
                </a:lnTo>
                <a:lnTo>
                  <a:pt x="2639865" y="2618834"/>
                </a:lnTo>
                <a:lnTo>
                  <a:pt x="0" y="2618834"/>
                </a:lnTo>
                <a:close/>
              </a:path>
            </a:pathLst>
          </a:custGeom>
          <a:noFill/>
          <a:extLst>
            <a:ext uri="{909E8E84-426E-40DD-AFC4-6F175D3DCCD1}">
              <a14:hiddenFill xmlns:a14="http://schemas.microsoft.com/office/drawing/2010/main">
                <a:solidFill>
                  <a:srgbClr val="FFFFFF"/>
                </a:solidFill>
              </a14:hiddenFill>
            </a:ext>
          </a:extLst>
        </p:spPr>
      </p:pic>
      <p:pic>
        <p:nvPicPr>
          <p:cNvPr id="6150" name="Picture 6" descr="All Arts - Find Art: frame - Artworks: landart - Artelaguna World">
            <a:extLst>
              <a:ext uri="{FF2B5EF4-FFF2-40B4-BE49-F238E27FC236}">
                <a16:creationId xmlns:a16="http://schemas.microsoft.com/office/drawing/2014/main" id="{2F580C81-5E16-4185-A965-8FBB087E3D1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410" r="3090" b="1"/>
          <a:stretch/>
        </p:blipFill>
        <p:spPr bwMode="auto">
          <a:xfrm>
            <a:off x="1" y="2618834"/>
            <a:ext cx="5717617" cy="4239166"/>
          </a:xfrm>
          <a:custGeom>
            <a:avLst/>
            <a:gdLst/>
            <a:ahLst/>
            <a:cxnLst/>
            <a:rect l="l" t="t" r="r" b="b"/>
            <a:pathLst>
              <a:path w="5717617" h="4239166">
                <a:moveTo>
                  <a:pt x="440944" y="0"/>
                </a:moveTo>
                <a:lnTo>
                  <a:pt x="5717617" y="0"/>
                </a:lnTo>
                <a:lnTo>
                  <a:pt x="5084413" y="4239166"/>
                </a:lnTo>
                <a:lnTo>
                  <a:pt x="0" y="4239166"/>
                </a:lnTo>
                <a:lnTo>
                  <a:pt x="0" y="2965186"/>
                </a:lnTo>
                <a:close/>
              </a:path>
            </a:pathLst>
          </a:custGeom>
          <a:noFill/>
          <a:extLst>
            <a:ext uri="{909E8E84-426E-40DD-AFC4-6F175D3DCCD1}">
              <a14:hiddenFill xmlns:a14="http://schemas.microsoft.com/office/drawing/2010/main">
                <a:solidFill>
                  <a:srgbClr val="FFFFFF"/>
                </a:solidFill>
              </a14:hiddenFill>
            </a:ext>
          </a:extLst>
        </p:spPr>
      </p:pic>
      <p:sp>
        <p:nvSpPr>
          <p:cNvPr id="3" name="Zástupný obsah 2">
            <a:extLst>
              <a:ext uri="{FF2B5EF4-FFF2-40B4-BE49-F238E27FC236}">
                <a16:creationId xmlns:a16="http://schemas.microsoft.com/office/drawing/2014/main" id="{BAB4B05B-EAB2-4BC9-8348-3956C128DD41}"/>
              </a:ext>
            </a:extLst>
          </p:cNvPr>
          <p:cNvSpPr>
            <a:spLocks noGrp="1"/>
          </p:cNvSpPr>
          <p:nvPr>
            <p:ph idx="1"/>
          </p:nvPr>
        </p:nvSpPr>
        <p:spPr>
          <a:xfrm>
            <a:off x="6096000" y="2710380"/>
            <a:ext cx="3178002" cy="3330982"/>
          </a:xfrm>
        </p:spPr>
        <p:txBody>
          <a:bodyPr>
            <a:normAutofit/>
          </a:bodyPr>
          <a:lstStyle/>
          <a:p>
            <a:pPr marL="0" indent="0" rtl="0">
              <a:spcBef>
                <a:spcPts val="0"/>
              </a:spcBef>
              <a:spcAft>
                <a:spcPts val="800"/>
              </a:spcAft>
              <a:buNone/>
            </a:pPr>
            <a:endParaRPr lang="en-US" b="0" dirty="0">
              <a:effectLst/>
            </a:endParaRPr>
          </a:p>
          <a:p>
            <a:pPr marL="106680" indent="0" rtl="0">
              <a:spcBef>
                <a:spcPts val="0"/>
              </a:spcBef>
              <a:spcAft>
                <a:spcPts val="800"/>
              </a:spcAft>
              <a:buNone/>
            </a:pPr>
            <a:endParaRPr lang="cs-CZ" dirty="0"/>
          </a:p>
        </p:txBody>
      </p:sp>
      <p:grpSp>
        <p:nvGrpSpPr>
          <p:cNvPr id="141" name="Group 140">
            <a:extLst>
              <a:ext uri="{FF2B5EF4-FFF2-40B4-BE49-F238E27FC236}">
                <a16:creationId xmlns:a16="http://schemas.microsoft.com/office/drawing/2014/main" id="{68CC4534-BAAC-4D5F-9F61-089745A30A8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42" name="Straight Connector 141">
              <a:extLst>
                <a:ext uri="{FF2B5EF4-FFF2-40B4-BE49-F238E27FC236}">
                  <a16:creationId xmlns:a16="http://schemas.microsoft.com/office/drawing/2014/main" id="{99868E2D-9742-407F-951A-CBC2D02BB606}"/>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43" name="Straight Connector 142">
              <a:extLst>
                <a:ext uri="{FF2B5EF4-FFF2-40B4-BE49-F238E27FC236}">
                  <a16:creationId xmlns:a16="http://schemas.microsoft.com/office/drawing/2014/main" id="{0260601E-0F58-44EA-8496-D4CCBA9DF70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44" name="Rectangle 23">
              <a:extLst>
                <a:ext uri="{FF2B5EF4-FFF2-40B4-BE49-F238E27FC236}">
                  <a16:creationId xmlns:a16="http://schemas.microsoft.com/office/drawing/2014/main" id="{E7685DF3-C544-4461-BCFF-BFC22FD087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5" name="Rectangle 25">
              <a:extLst>
                <a:ext uri="{FF2B5EF4-FFF2-40B4-BE49-F238E27FC236}">
                  <a16:creationId xmlns:a16="http://schemas.microsoft.com/office/drawing/2014/main" id="{BF702000-D597-4B33-97F1-3EA2CA978D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6" name="Isosceles Triangle 145">
              <a:extLst>
                <a:ext uri="{FF2B5EF4-FFF2-40B4-BE49-F238E27FC236}">
                  <a16:creationId xmlns:a16="http://schemas.microsoft.com/office/drawing/2014/main" id="{7940EC63-7135-4958-A6DA-2B7B3F549B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7" name="Rectangle 27">
              <a:extLst>
                <a:ext uri="{FF2B5EF4-FFF2-40B4-BE49-F238E27FC236}">
                  <a16:creationId xmlns:a16="http://schemas.microsoft.com/office/drawing/2014/main" id="{0EDEC1C3-D953-4DF1-914A-FE4A7DB612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8" name="Rectangle 28">
              <a:extLst>
                <a:ext uri="{FF2B5EF4-FFF2-40B4-BE49-F238E27FC236}">
                  <a16:creationId xmlns:a16="http://schemas.microsoft.com/office/drawing/2014/main" id="{58EFEF71-11D2-41FA-B797-4781045CEA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9" name="Rectangle 29">
              <a:extLst>
                <a:ext uri="{FF2B5EF4-FFF2-40B4-BE49-F238E27FC236}">
                  <a16:creationId xmlns:a16="http://schemas.microsoft.com/office/drawing/2014/main" id="{08B9320D-2631-415E-9956-83E6C6F1D7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0" name="Isosceles Triangle 149">
              <a:extLst>
                <a:ext uri="{FF2B5EF4-FFF2-40B4-BE49-F238E27FC236}">
                  <a16:creationId xmlns:a16="http://schemas.microsoft.com/office/drawing/2014/main" id="{164EAB87-65E0-4E1F-B08C-D636A9585C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1" name="Isosceles Triangle 150">
              <a:extLst>
                <a:ext uri="{FF2B5EF4-FFF2-40B4-BE49-F238E27FC236}">
                  <a16:creationId xmlns:a16="http://schemas.microsoft.com/office/drawing/2014/main" id="{A3C46668-C714-4110-8DCB-DB0056366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Tree>
    <p:extLst>
      <p:ext uri="{BB962C8B-B14F-4D97-AF65-F5344CB8AC3E}">
        <p14:creationId xmlns:p14="http://schemas.microsoft.com/office/powerpoint/2010/main" val="772320237"/>
      </p:ext>
    </p:extLst>
  </p:cSld>
  <p:clrMapOvr>
    <a:masterClrMapping/>
  </p:clrMapOvr>
</p:sld>
</file>

<file path=ppt/theme/theme1.xml><?xml version="1.0" encoding="utf-8"?>
<a:theme xmlns:a="http://schemas.openxmlformats.org/drawingml/2006/main" name="Fazeta">
  <a:themeElements>
    <a:clrScheme name="Faz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z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z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24</TotalTime>
  <Words>198</Words>
  <Application>Microsoft Office PowerPoint</Application>
  <PresentationFormat>Širokoúhlá obrazovka</PresentationFormat>
  <Paragraphs>34</Paragraphs>
  <Slides>9</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9</vt:i4>
      </vt:variant>
    </vt:vector>
  </HeadingPairs>
  <TitlesOfParts>
    <vt:vector size="14" baseType="lpstr">
      <vt:lpstr>Arial</vt:lpstr>
      <vt:lpstr>Calibri</vt:lpstr>
      <vt:lpstr>Trebuchet MS</vt:lpstr>
      <vt:lpstr>Wingdings 3</vt:lpstr>
      <vt:lpstr>Fazeta</vt:lpstr>
      <vt:lpstr>Prezentace aplikace PowerPoint</vt:lpstr>
      <vt:lpstr>WORKSHOP No.2</vt:lpstr>
      <vt:lpstr>CHOICE NO.1: POSTERS</vt:lpstr>
      <vt:lpstr>CHOICE NO.1: POSTERS – EXAMPLES</vt:lpstr>
      <vt:lpstr>CHOICE NO.2: LAND ART</vt:lpstr>
      <vt:lpstr>CHOICE NO.2: LAND ART - EXAMPLES</vt:lpstr>
      <vt:lpstr>CHOICE NO.2: LAND ART - EXAMPLES</vt:lpstr>
      <vt:lpstr>CHOICE NO.2: LAND ART - EXAMPLES</vt:lpstr>
      <vt:lpstr>CHOICE NO.2: LAND ART - EXAMPLES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Romana</dc:creator>
  <cp:lastModifiedBy>Romana</cp:lastModifiedBy>
  <cp:revision>6</cp:revision>
  <dcterms:created xsi:type="dcterms:W3CDTF">2022-04-04T03:51:55Z</dcterms:created>
  <dcterms:modified xsi:type="dcterms:W3CDTF">2022-04-04T04:15:56Z</dcterms:modified>
</cp:coreProperties>
</file>